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2"/>
  </p:notesMasterIdLst>
  <p:sldIdLst>
    <p:sldId id="256" r:id="rId2"/>
    <p:sldId id="257" r:id="rId3"/>
    <p:sldId id="258" r:id="rId4"/>
    <p:sldId id="259" r:id="rId5"/>
    <p:sldId id="1063" r:id="rId6"/>
    <p:sldId id="1085" r:id="rId7"/>
    <p:sldId id="961" r:id="rId8"/>
    <p:sldId id="923" r:id="rId9"/>
    <p:sldId id="917" r:id="rId10"/>
    <p:sldId id="1110" r:id="rId11"/>
    <p:sldId id="1111" r:id="rId12"/>
    <p:sldId id="1107" r:id="rId13"/>
    <p:sldId id="1109" r:id="rId14"/>
    <p:sldId id="1104" r:id="rId15"/>
    <p:sldId id="921" r:id="rId16"/>
    <p:sldId id="1084" r:id="rId17"/>
    <p:sldId id="1065" r:id="rId18"/>
    <p:sldId id="1077" r:id="rId19"/>
    <p:sldId id="1066" r:id="rId20"/>
    <p:sldId id="1101" r:id="rId21"/>
    <p:sldId id="1083" r:id="rId22"/>
    <p:sldId id="1086" r:id="rId23"/>
    <p:sldId id="1106" r:id="rId24"/>
    <p:sldId id="1067" r:id="rId25"/>
    <p:sldId id="1102" r:id="rId26"/>
    <p:sldId id="1103" r:id="rId27"/>
    <p:sldId id="1069" r:id="rId28"/>
    <p:sldId id="1072" r:id="rId29"/>
    <p:sldId id="1108" r:id="rId30"/>
    <p:sldId id="1074" r:id="rId31"/>
    <p:sldId id="1075" r:id="rId32"/>
    <p:sldId id="1105" r:id="rId33"/>
    <p:sldId id="1079" r:id="rId34"/>
    <p:sldId id="1076" r:id="rId35"/>
    <p:sldId id="1078" r:id="rId36"/>
    <p:sldId id="1080" r:id="rId37"/>
    <p:sldId id="1081" r:id="rId38"/>
    <p:sldId id="1114" r:id="rId39"/>
    <p:sldId id="1121" r:id="rId40"/>
    <p:sldId id="1122" r:id="rId41"/>
    <p:sldId id="1116" r:id="rId42"/>
    <p:sldId id="1117" r:id="rId43"/>
    <p:sldId id="1118" r:id="rId44"/>
    <p:sldId id="1123" r:id="rId45"/>
    <p:sldId id="1087" r:id="rId46"/>
    <p:sldId id="1088" r:id="rId47"/>
    <p:sldId id="1112" r:id="rId48"/>
    <p:sldId id="1113" r:id="rId49"/>
    <p:sldId id="1089" r:id="rId50"/>
    <p:sldId id="1098" r:id="rId51"/>
    <p:sldId id="1058" r:id="rId52"/>
    <p:sldId id="1073" r:id="rId53"/>
    <p:sldId id="1095" r:id="rId54"/>
    <p:sldId id="1059" r:id="rId55"/>
    <p:sldId id="1091" r:id="rId56"/>
    <p:sldId id="1096" r:id="rId57"/>
    <p:sldId id="1060" r:id="rId58"/>
    <p:sldId id="1092" r:id="rId59"/>
    <p:sldId id="1097" r:id="rId60"/>
    <p:sldId id="1061" r:id="rId61"/>
    <p:sldId id="1093" r:id="rId62"/>
    <p:sldId id="1099" r:id="rId63"/>
    <p:sldId id="1062" r:id="rId64"/>
    <p:sldId id="1094" r:id="rId65"/>
    <p:sldId id="1100" r:id="rId66"/>
    <p:sldId id="916" r:id="rId67"/>
    <p:sldId id="1071" r:id="rId68"/>
    <p:sldId id="1064" r:id="rId69"/>
    <p:sldId id="918" r:id="rId70"/>
    <p:sldId id="955" r:id="rId71"/>
    <p:sldId id="922" r:id="rId72"/>
    <p:sldId id="1090" r:id="rId73"/>
    <p:sldId id="924" r:id="rId74"/>
    <p:sldId id="925" r:id="rId75"/>
    <p:sldId id="926" r:id="rId76"/>
    <p:sldId id="927" r:id="rId77"/>
    <p:sldId id="930" r:id="rId78"/>
    <p:sldId id="931" r:id="rId79"/>
    <p:sldId id="932" r:id="rId80"/>
    <p:sldId id="933" r:id="rId81"/>
    <p:sldId id="934" r:id="rId82"/>
    <p:sldId id="715" r:id="rId83"/>
    <p:sldId id="958" r:id="rId84"/>
    <p:sldId id="957" r:id="rId85"/>
    <p:sldId id="959" r:id="rId86"/>
    <p:sldId id="951" r:id="rId87"/>
    <p:sldId id="962" r:id="rId88"/>
    <p:sldId id="963" r:id="rId89"/>
    <p:sldId id="964" r:id="rId90"/>
    <p:sldId id="965" r:id="rId91"/>
    <p:sldId id="966" r:id="rId92"/>
    <p:sldId id="1070" r:id="rId93"/>
    <p:sldId id="967" r:id="rId94"/>
    <p:sldId id="968" r:id="rId95"/>
    <p:sldId id="969" r:id="rId96"/>
    <p:sldId id="970" r:id="rId97"/>
    <p:sldId id="971" r:id="rId98"/>
    <p:sldId id="972" r:id="rId99"/>
    <p:sldId id="973" r:id="rId100"/>
    <p:sldId id="974" r:id="rId101"/>
    <p:sldId id="956" r:id="rId102"/>
    <p:sldId id="975" r:id="rId103"/>
    <p:sldId id="991" r:id="rId104"/>
    <p:sldId id="976" r:id="rId105"/>
    <p:sldId id="977" r:id="rId106"/>
    <p:sldId id="978" r:id="rId107"/>
    <p:sldId id="981" r:id="rId108"/>
    <p:sldId id="979" r:id="rId109"/>
    <p:sldId id="980" r:id="rId110"/>
    <p:sldId id="982" r:id="rId111"/>
    <p:sldId id="985" r:id="rId112"/>
    <p:sldId id="984" r:id="rId113"/>
    <p:sldId id="986" r:id="rId114"/>
    <p:sldId id="987" r:id="rId115"/>
    <p:sldId id="988" r:id="rId116"/>
    <p:sldId id="989" r:id="rId117"/>
    <p:sldId id="990" r:id="rId118"/>
    <p:sldId id="282" r:id="rId119"/>
    <p:sldId id="1014" r:id="rId120"/>
    <p:sldId id="1016" r:id="rId121"/>
    <p:sldId id="1017" r:id="rId122"/>
    <p:sldId id="1018" r:id="rId123"/>
    <p:sldId id="1021" r:id="rId124"/>
    <p:sldId id="1019" r:id="rId125"/>
    <p:sldId id="1020" r:id="rId126"/>
    <p:sldId id="1022" r:id="rId127"/>
    <p:sldId id="1023" r:id="rId128"/>
    <p:sldId id="992" r:id="rId129"/>
    <p:sldId id="993" r:id="rId130"/>
    <p:sldId id="994" r:id="rId131"/>
    <p:sldId id="995" r:id="rId132"/>
    <p:sldId id="996" r:id="rId133"/>
    <p:sldId id="997" r:id="rId134"/>
    <p:sldId id="998" r:id="rId135"/>
    <p:sldId id="999" r:id="rId136"/>
    <p:sldId id="1000" r:id="rId137"/>
    <p:sldId id="1001" r:id="rId138"/>
    <p:sldId id="1002" r:id="rId139"/>
    <p:sldId id="384" r:id="rId140"/>
    <p:sldId id="1003" r:id="rId141"/>
    <p:sldId id="1004" r:id="rId142"/>
    <p:sldId id="1005" r:id="rId143"/>
    <p:sldId id="1006" r:id="rId144"/>
    <p:sldId id="1007" r:id="rId145"/>
    <p:sldId id="1008" r:id="rId146"/>
    <p:sldId id="1010" r:id="rId147"/>
    <p:sldId id="1009" r:id="rId148"/>
    <p:sldId id="1011" r:id="rId149"/>
    <p:sldId id="1012" r:id="rId150"/>
    <p:sldId id="1013"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61" d="100"/>
          <a:sy n="61" d="100"/>
        </p:scale>
        <p:origin x="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22529-2D19-44FC-8C26-F535840ECD4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319785-497E-436C-B5A6-021794EF9B94}">
      <dgm:prSet/>
      <dgm:spPr/>
      <dgm:t>
        <a:bodyPr/>
        <a:lstStyle/>
        <a:p>
          <a:pPr>
            <a:lnSpc>
              <a:spcPct val="100000"/>
            </a:lnSpc>
          </a:pPr>
          <a:r>
            <a:rPr lang="en-US"/>
            <a:t>Scenarios that Raise Attorney Ethics Issues</a:t>
          </a:r>
        </a:p>
      </dgm:t>
    </dgm:pt>
    <dgm:pt modelId="{5D1D527C-5684-416E-854C-23A461D9FBDF}" type="parTrans" cxnId="{28E3B3B3-8E5E-41E9-9A2E-50D2EB71E9E7}">
      <dgm:prSet/>
      <dgm:spPr/>
      <dgm:t>
        <a:bodyPr/>
        <a:lstStyle/>
        <a:p>
          <a:endParaRPr lang="en-US"/>
        </a:p>
      </dgm:t>
    </dgm:pt>
    <dgm:pt modelId="{81BE367F-859C-4CA1-992A-57EBBDC11C9D}" type="sibTrans" cxnId="{28E3B3B3-8E5E-41E9-9A2E-50D2EB71E9E7}">
      <dgm:prSet/>
      <dgm:spPr/>
      <dgm:t>
        <a:bodyPr/>
        <a:lstStyle/>
        <a:p>
          <a:endParaRPr lang="en-US"/>
        </a:p>
      </dgm:t>
    </dgm:pt>
    <dgm:pt modelId="{426B7674-389B-49C1-91C8-8C761E7074C0}">
      <dgm:prSet/>
      <dgm:spPr/>
      <dgm:t>
        <a:bodyPr/>
        <a:lstStyle/>
        <a:p>
          <a:pPr>
            <a:lnSpc>
              <a:spcPct val="100000"/>
            </a:lnSpc>
          </a:pPr>
          <a:r>
            <a:rPr lang="en-US"/>
            <a:t>Tennessee Rules of Professional Conduct</a:t>
          </a:r>
        </a:p>
      </dgm:t>
    </dgm:pt>
    <dgm:pt modelId="{9C1F4B3E-A055-47CD-ABED-8D77CE317E85}" type="parTrans" cxnId="{E4831665-9FD3-4E0B-ACE1-5409C2137277}">
      <dgm:prSet/>
      <dgm:spPr/>
      <dgm:t>
        <a:bodyPr/>
        <a:lstStyle/>
        <a:p>
          <a:endParaRPr lang="en-US"/>
        </a:p>
      </dgm:t>
    </dgm:pt>
    <dgm:pt modelId="{C6A480EF-ED8A-4836-ACB4-1CE015F2EA6D}" type="sibTrans" cxnId="{E4831665-9FD3-4E0B-ACE1-5409C2137277}">
      <dgm:prSet/>
      <dgm:spPr/>
      <dgm:t>
        <a:bodyPr/>
        <a:lstStyle/>
        <a:p>
          <a:endParaRPr lang="en-US"/>
        </a:p>
      </dgm:t>
    </dgm:pt>
    <dgm:pt modelId="{58EA82F2-CA65-4BCE-8FAA-52CF2CAB8550}">
      <dgm:prSet/>
      <dgm:spPr/>
      <dgm:t>
        <a:bodyPr/>
        <a:lstStyle/>
        <a:p>
          <a:pPr>
            <a:lnSpc>
              <a:spcPct val="100000"/>
            </a:lnSpc>
          </a:pPr>
          <a:r>
            <a:rPr lang="en-US"/>
            <a:t>Polling – Pick the Best Answer</a:t>
          </a:r>
        </a:p>
      </dgm:t>
    </dgm:pt>
    <dgm:pt modelId="{10899D92-166D-481A-BF3B-A1040FA2C690}" type="parTrans" cxnId="{3A5F7165-52A7-48AF-A2CF-C12FC4B45EB7}">
      <dgm:prSet/>
      <dgm:spPr/>
      <dgm:t>
        <a:bodyPr/>
        <a:lstStyle/>
        <a:p>
          <a:endParaRPr lang="en-US"/>
        </a:p>
      </dgm:t>
    </dgm:pt>
    <dgm:pt modelId="{96AF4A28-4D6C-4D30-8004-3A647064F0E0}" type="sibTrans" cxnId="{3A5F7165-52A7-48AF-A2CF-C12FC4B45EB7}">
      <dgm:prSet/>
      <dgm:spPr/>
      <dgm:t>
        <a:bodyPr/>
        <a:lstStyle/>
        <a:p>
          <a:endParaRPr lang="en-US"/>
        </a:p>
      </dgm:t>
    </dgm:pt>
    <dgm:pt modelId="{8C96BA81-49A3-4547-A179-6381639AE415}">
      <dgm:prSet/>
      <dgm:spPr/>
      <dgm:t>
        <a:bodyPr/>
        <a:lstStyle/>
        <a:p>
          <a:pPr>
            <a:lnSpc>
              <a:spcPct val="100000"/>
            </a:lnSpc>
          </a:pPr>
          <a:r>
            <a:rPr lang="en-US"/>
            <a:t>Discussion</a:t>
          </a:r>
        </a:p>
      </dgm:t>
    </dgm:pt>
    <dgm:pt modelId="{193E6800-91C1-4920-BD4F-EC07EFADA6D5}" type="parTrans" cxnId="{4938619B-C61B-4454-897B-9DC2AF2A05CE}">
      <dgm:prSet/>
      <dgm:spPr/>
      <dgm:t>
        <a:bodyPr/>
        <a:lstStyle/>
        <a:p>
          <a:endParaRPr lang="en-US"/>
        </a:p>
      </dgm:t>
    </dgm:pt>
    <dgm:pt modelId="{D37F132D-9EEA-43C3-ACEB-9F1C017ECD68}" type="sibTrans" cxnId="{4938619B-C61B-4454-897B-9DC2AF2A05CE}">
      <dgm:prSet/>
      <dgm:spPr/>
      <dgm:t>
        <a:bodyPr/>
        <a:lstStyle/>
        <a:p>
          <a:endParaRPr lang="en-US"/>
        </a:p>
      </dgm:t>
    </dgm:pt>
    <dgm:pt modelId="{4C898F20-E611-4FD9-B189-2ECEAAD18890}" type="pres">
      <dgm:prSet presAssocID="{F8F22529-2D19-44FC-8C26-F535840ECD40}" presName="root" presStyleCnt="0">
        <dgm:presLayoutVars>
          <dgm:dir/>
          <dgm:resizeHandles val="exact"/>
        </dgm:presLayoutVars>
      </dgm:prSet>
      <dgm:spPr/>
    </dgm:pt>
    <dgm:pt modelId="{2A836579-1E1D-4FDC-85E5-3714C1D985F9}" type="pres">
      <dgm:prSet presAssocID="{34319785-497E-436C-B5A6-021794EF9B94}" presName="compNode" presStyleCnt="0"/>
      <dgm:spPr/>
    </dgm:pt>
    <dgm:pt modelId="{A94953B0-536E-492A-9B84-B97DC075A287}" type="pres">
      <dgm:prSet presAssocID="{34319785-497E-436C-B5A6-021794EF9B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E0E920C3-4F29-416D-A797-D637527C0B05}" type="pres">
      <dgm:prSet presAssocID="{34319785-497E-436C-B5A6-021794EF9B94}" presName="spaceRect" presStyleCnt="0"/>
      <dgm:spPr/>
    </dgm:pt>
    <dgm:pt modelId="{A40ED299-C064-41B0-8515-B01E2F69D625}" type="pres">
      <dgm:prSet presAssocID="{34319785-497E-436C-B5A6-021794EF9B94}" presName="textRect" presStyleLbl="revTx" presStyleIdx="0" presStyleCnt="4">
        <dgm:presLayoutVars>
          <dgm:chMax val="1"/>
          <dgm:chPref val="1"/>
        </dgm:presLayoutVars>
      </dgm:prSet>
      <dgm:spPr/>
    </dgm:pt>
    <dgm:pt modelId="{E874B7EC-C065-4E70-92B1-A998DC90A324}" type="pres">
      <dgm:prSet presAssocID="{81BE367F-859C-4CA1-992A-57EBBDC11C9D}" presName="sibTrans" presStyleCnt="0"/>
      <dgm:spPr/>
    </dgm:pt>
    <dgm:pt modelId="{D3FBEF9E-6846-4FBE-AA90-4251415CF726}" type="pres">
      <dgm:prSet presAssocID="{426B7674-389B-49C1-91C8-8C761E7074C0}" presName="compNode" presStyleCnt="0"/>
      <dgm:spPr/>
    </dgm:pt>
    <dgm:pt modelId="{4DFDC272-E9E0-4B63-B562-EF2A5CE899FD}" type="pres">
      <dgm:prSet presAssocID="{426B7674-389B-49C1-91C8-8C761E7074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4D7D2CF0-18CF-48FE-9147-F9E755741B01}" type="pres">
      <dgm:prSet presAssocID="{426B7674-389B-49C1-91C8-8C761E7074C0}" presName="spaceRect" presStyleCnt="0"/>
      <dgm:spPr/>
    </dgm:pt>
    <dgm:pt modelId="{1DADB99A-AB81-4DFC-B719-EE6CD55712D8}" type="pres">
      <dgm:prSet presAssocID="{426B7674-389B-49C1-91C8-8C761E7074C0}" presName="textRect" presStyleLbl="revTx" presStyleIdx="1" presStyleCnt="4">
        <dgm:presLayoutVars>
          <dgm:chMax val="1"/>
          <dgm:chPref val="1"/>
        </dgm:presLayoutVars>
      </dgm:prSet>
      <dgm:spPr/>
    </dgm:pt>
    <dgm:pt modelId="{E6EB7A10-8372-4A24-A865-7555A5D2F65C}" type="pres">
      <dgm:prSet presAssocID="{C6A480EF-ED8A-4836-ACB4-1CE015F2EA6D}" presName="sibTrans" presStyleCnt="0"/>
      <dgm:spPr/>
    </dgm:pt>
    <dgm:pt modelId="{E9694FBA-A555-4FAC-A532-0E432F8104EC}" type="pres">
      <dgm:prSet presAssocID="{58EA82F2-CA65-4BCE-8FAA-52CF2CAB8550}" presName="compNode" presStyleCnt="0"/>
      <dgm:spPr/>
    </dgm:pt>
    <dgm:pt modelId="{13387771-859E-4E13-8FF1-6FFA524DE10B}" type="pres">
      <dgm:prSet presAssocID="{58EA82F2-CA65-4BCE-8FAA-52CF2CAB85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e chart"/>
        </a:ext>
      </dgm:extLst>
    </dgm:pt>
    <dgm:pt modelId="{285F48D3-7A99-4C18-B11B-0B6BFB83DE74}" type="pres">
      <dgm:prSet presAssocID="{58EA82F2-CA65-4BCE-8FAA-52CF2CAB8550}" presName="spaceRect" presStyleCnt="0"/>
      <dgm:spPr/>
    </dgm:pt>
    <dgm:pt modelId="{A2403588-9711-4B57-8F9D-6D93BA7B3FF7}" type="pres">
      <dgm:prSet presAssocID="{58EA82F2-CA65-4BCE-8FAA-52CF2CAB8550}" presName="textRect" presStyleLbl="revTx" presStyleIdx="2" presStyleCnt="4">
        <dgm:presLayoutVars>
          <dgm:chMax val="1"/>
          <dgm:chPref val="1"/>
        </dgm:presLayoutVars>
      </dgm:prSet>
      <dgm:spPr/>
    </dgm:pt>
    <dgm:pt modelId="{117062F6-10C6-4B32-8F92-0C90C57D4F76}" type="pres">
      <dgm:prSet presAssocID="{96AF4A28-4D6C-4D30-8004-3A647064F0E0}" presName="sibTrans" presStyleCnt="0"/>
      <dgm:spPr/>
    </dgm:pt>
    <dgm:pt modelId="{5247E8C9-B9F2-4868-BC2A-AF54A65F44F5}" type="pres">
      <dgm:prSet presAssocID="{8C96BA81-49A3-4547-A179-6381639AE415}" presName="compNode" presStyleCnt="0"/>
      <dgm:spPr/>
    </dgm:pt>
    <dgm:pt modelId="{4E1CA14E-AE54-4D36-AF49-00815BAFA861}" type="pres">
      <dgm:prSet presAssocID="{8C96BA81-49A3-4547-A179-6381639AE4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23FAFD44-F105-4EB5-8B16-CFE3A34CAB0C}" type="pres">
      <dgm:prSet presAssocID="{8C96BA81-49A3-4547-A179-6381639AE415}" presName="spaceRect" presStyleCnt="0"/>
      <dgm:spPr/>
    </dgm:pt>
    <dgm:pt modelId="{D3E49E77-DA7D-42EF-BB00-6AFE47AE7194}" type="pres">
      <dgm:prSet presAssocID="{8C96BA81-49A3-4547-A179-6381639AE415}" presName="textRect" presStyleLbl="revTx" presStyleIdx="3" presStyleCnt="4">
        <dgm:presLayoutVars>
          <dgm:chMax val="1"/>
          <dgm:chPref val="1"/>
        </dgm:presLayoutVars>
      </dgm:prSet>
      <dgm:spPr/>
    </dgm:pt>
  </dgm:ptLst>
  <dgm:cxnLst>
    <dgm:cxn modelId="{37A1F31E-6260-9447-95B6-51200A7C8DBC}" type="presOf" srcId="{34319785-497E-436C-B5A6-021794EF9B94}" destId="{A40ED299-C064-41B0-8515-B01E2F69D625}" srcOrd="0" destOrd="0" presId="urn:microsoft.com/office/officeart/2018/2/layout/IconLabelList"/>
    <dgm:cxn modelId="{A832432C-3E0D-CD43-9A64-9D4F30F355FC}" type="presOf" srcId="{58EA82F2-CA65-4BCE-8FAA-52CF2CAB8550}" destId="{A2403588-9711-4B57-8F9D-6D93BA7B3FF7}" srcOrd="0" destOrd="0" presId="urn:microsoft.com/office/officeart/2018/2/layout/IconLabelList"/>
    <dgm:cxn modelId="{B607A462-C848-FB40-B40E-F3E2FD9A3205}" type="presOf" srcId="{F8F22529-2D19-44FC-8C26-F535840ECD40}" destId="{4C898F20-E611-4FD9-B189-2ECEAAD18890}" srcOrd="0" destOrd="0" presId="urn:microsoft.com/office/officeart/2018/2/layout/IconLabelList"/>
    <dgm:cxn modelId="{E4831665-9FD3-4E0B-ACE1-5409C2137277}" srcId="{F8F22529-2D19-44FC-8C26-F535840ECD40}" destId="{426B7674-389B-49C1-91C8-8C761E7074C0}" srcOrd="1" destOrd="0" parTransId="{9C1F4B3E-A055-47CD-ABED-8D77CE317E85}" sibTransId="{C6A480EF-ED8A-4836-ACB4-1CE015F2EA6D}"/>
    <dgm:cxn modelId="{3A5F7165-52A7-48AF-A2CF-C12FC4B45EB7}" srcId="{F8F22529-2D19-44FC-8C26-F535840ECD40}" destId="{58EA82F2-CA65-4BCE-8FAA-52CF2CAB8550}" srcOrd="2" destOrd="0" parTransId="{10899D92-166D-481A-BF3B-A1040FA2C690}" sibTransId="{96AF4A28-4D6C-4D30-8004-3A647064F0E0}"/>
    <dgm:cxn modelId="{4938619B-C61B-4454-897B-9DC2AF2A05CE}" srcId="{F8F22529-2D19-44FC-8C26-F535840ECD40}" destId="{8C96BA81-49A3-4547-A179-6381639AE415}" srcOrd="3" destOrd="0" parTransId="{193E6800-91C1-4920-BD4F-EC07EFADA6D5}" sibTransId="{D37F132D-9EEA-43C3-ACEB-9F1C017ECD68}"/>
    <dgm:cxn modelId="{28E3B3B3-8E5E-41E9-9A2E-50D2EB71E9E7}" srcId="{F8F22529-2D19-44FC-8C26-F535840ECD40}" destId="{34319785-497E-436C-B5A6-021794EF9B94}" srcOrd="0" destOrd="0" parTransId="{5D1D527C-5684-416E-854C-23A461D9FBDF}" sibTransId="{81BE367F-859C-4CA1-992A-57EBBDC11C9D}"/>
    <dgm:cxn modelId="{F14DA9CC-A24A-CC45-855B-4609E3749358}" type="presOf" srcId="{8C96BA81-49A3-4547-A179-6381639AE415}" destId="{D3E49E77-DA7D-42EF-BB00-6AFE47AE7194}" srcOrd="0" destOrd="0" presId="urn:microsoft.com/office/officeart/2018/2/layout/IconLabelList"/>
    <dgm:cxn modelId="{5DEEE2D1-EA02-3340-8B86-99094BAA1866}" type="presOf" srcId="{426B7674-389B-49C1-91C8-8C761E7074C0}" destId="{1DADB99A-AB81-4DFC-B719-EE6CD55712D8}" srcOrd="0" destOrd="0" presId="urn:microsoft.com/office/officeart/2018/2/layout/IconLabelList"/>
    <dgm:cxn modelId="{DD7A6534-383D-C949-90AA-F46867D329AC}" type="presParOf" srcId="{4C898F20-E611-4FD9-B189-2ECEAAD18890}" destId="{2A836579-1E1D-4FDC-85E5-3714C1D985F9}" srcOrd="0" destOrd="0" presId="urn:microsoft.com/office/officeart/2018/2/layout/IconLabelList"/>
    <dgm:cxn modelId="{7DF5317A-728C-8544-AF15-EDEB1D54ED65}" type="presParOf" srcId="{2A836579-1E1D-4FDC-85E5-3714C1D985F9}" destId="{A94953B0-536E-492A-9B84-B97DC075A287}" srcOrd="0" destOrd="0" presId="urn:microsoft.com/office/officeart/2018/2/layout/IconLabelList"/>
    <dgm:cxn modelId="{16279A81-F044-B24D-93E1-607EB832F1B6}" type="presParOf" srcId="{2A836579-1E1D-4FDC-85E5-3714C1D985F9}" destId="{E0E920C3-4F29-416D-A797-D637527C0B05}" srcOrd="1" destOrd="0" presId="urn:microsoft.com/office/officeart/2018/2/layout/IconLabelList"/>
    <dgm:cxn modelId="{DB017975-D20E-9147-AFEA-5D75731BC9DC}" type="presParOf" srcId="{2A836579-1E1D-4FDC-85E5-3714C1D985F9}" destId="{A40ED299-C064-41B0-8515-B01E2F69D625}" srcOrd="2" destOrd="0" presId="urn:microsoft.com/office/officeart/2018/2/layout/IconLabelList"/>
    <dgm:cxn modelId="{747DF52A-3D39-504C-B77F-E1017040ECCD}" type="presParOf" srcId="{4C898F20-E611-4FD9-B189-2ECEAAD18890}" destId="{E874B7EC-C065-4E70-92B1-A998DC90A324}" srcOrd="1" destOrd="0" presId="urn:microsoft.com/office/officeart/2018/2/layout/IconLabelList"/>
    <dgm:cxn modelId="{47EFF5AD-81F9-9444-B179-7F8A77554450}" type="presParOf" srcId="{4C898F20-E611-4FD9-B189-2ECEAAD18890}" destId="{D3FBEF9E-6846-4FBE-AA90-4251415CF726}" srcOrd="2" destOrd="0" presId="urn:microsoft.com/office/officeart/2018/2/layout/IconLabelList"/>
    <dgm:cxn modelId="{4D3A8D4D-6A0E-CB49-991F-67D2532806C1}" type="presParOf" srcId="{D3FBEF9E-6846-4FBE-AA90-4251415CF726}" destId="{4DFDC272-E9E0-4B63-B562-EF2A5CE899FD}" srcOrd="0" destOrd="0" presId="urn:microsoft.com/office/officeart/2018/2/layout/IconLabelList"/>
    <dgm:cxn modelId="{39D2BAFA-1E8C-CD4C-BF57-C96C99D41A10}" type="presParOf" srcId="{D3FBEF9E-6846-4FBE-AA90-4251415CF726}" destId="{4D7D2CF0-18CF-48FE-9147-F9E755741B01}" srcOrd="1" destOrd="0" presId="urn:microsoft.com/office/officeart/2018/2/layout/IconLabelList"/>
    <dgm:cxn modelId="{CBCECBC7-D684-CB43-B3C9-DA30C47E9B1C}" type="presParOf" srcId="{D3FBEF9E-6846-4FBE-AA90-4251415CF726}" destId="{1DADB99A-AB81-4DFC-B719-EE6CD55712D8}" srcOrd="2" destOrd="0" presId="urn:microsoft.com/office/officeart/2018/2/layout/IconLabelList"/>
    <dgm:cxn modelId="{FC49203F-234E-1E43-9F9F-1CE5D0D24B17}" type="presParOf" srcId="{4C898F20-E611-4FD9-B189-2ECEAAD18890}" destId="{E6EB7A10-8372-4A24-A865-7555A5D2F65C}" srcOrd="3" destOrd="0" presId="urn:microsoft.com/office/officeart/2018/2/layout/IconLabelList"/>
    <dgm:cxn modelId="{24807F30-06CB-1F46-83CA-F0CE11F9E9DA}" type="presParOf" srcId="{4C898F20-E611-4FD9-B189-2ECEAAD18890}" destId="{E9694FBA-A555-4FAC-A532-0E432F8104EC}" srcOrd="4" destOrd="0" presId="urn:microsoft.com/office/officeart/2018/2/layout/IconLabelList"/>
    <dgm:cxn modelId="{E108176D-6626-594F-863C-1D42B09C1C1B}" type="presParOf" srcId="{E9694FBA-A555-4FAC-A532-0E432F8104EC}" destId="{13387771-859E-4E13-8FF1-6FFA524DE10B}" srcOrd="0" destOrd="0" presId="urn:microsoft.com/office/officeart/2018/2/layout/IconLabelList"/>
    <dgm:cxn modelId="{84E91055-1F7D-2B41-B586-C1B304B86328}" type="presParOf" srcId="{E9694FBA-A555-4FAC-A532-0E432F8104EC}" destId="{285F48D3-7A99-4C18-B11B-0B6BFB83DE74}" srcOrd="1" destOrd="0" presId="urn:microsoft.com/office/officeart/2018/2/layout/IconLabelList"/>
    <dgm:cxn modelId="{F449B291-1367-1B41-8362-27D49CDA571E}" type="presParOf" srcId="{E9694FBA-A555-4FAC-A532-0E432F8104EC}" destId="{A2403588-9711-4B57-8F9D-6D93BA7B3FF7}" srcOrd="2" destOrd="0" presId="urn:microsoft.com/office/officeart/2018/2/layout/IconLabelList"/>
    <dgm:cxn modelId="{E825489B-3943-7E40-87A8-D39264ADAA8C}" type="presParOf" srcId="{4C898F20-E611-4FD9-B189-2ECEAAD18890}" destId="{117062F6-10C6-4B32-8F92-0C90C57D4F76}" srcOrd="5" destOrd="0" presId="urn:microsoft.com/office/officeart/2018/2/layout/IconLabelList"/>
    <dgm:cxn modelId="{4C2FAD26-745F-EE45-AA0A-7ACE97AC0826}" type="presParOf" srcId="{4C898F20-E611-4FD9-B189-2ECEAAD18890}" destId="{5247E8C9-B9F2-4868-BC2A-AF54A65F44F5}" srcOrd="6" destOrd="0" presId="urn:microsoft.com/office/officeart/2018/2/layout/IconLabelList"/>
    <dgm:cxn modelId="{22FF3606-9918-B249-9739-2A6A1BBD21D3}" type="presParOf" srcId="{5247E8C9-B9F2-4868-BC2A-AF54A65F44F5}" destId="{4E1CA14E-AE54-4D36-AF49-00815BAFA861}" srcOrd="0" destOrd="0" presId="urn:microsoft.com/office/officeart/2018/2/layout/IconLabelList"/>
    <dgm:cxn modelId="{33355A83-94AF-134B-8D83-2E888051D41A}" type="presParOf" srcId="{5247E8C9-B9F2-4868-BC2A-AF54A65F44F5}" destId="{23FAFD44-F105-4EB5-8B16-CFE3A34CAB0C}" srcOrd="1" destOrd="0" presId="urn:microsoft.com/office/officeart/2018/2/layout/IconLabelList"/>
    <dgm:cxn modelId="{0FC369E8-33C1-3743-92FD-CDB6AC19D982}" type="presParOf" srcId="{5247E8C9-B9F2-4868-BC2A-AF54A65F44F5}" destId="{D3E49E77-DA7D-42EF-BB00-6AFE47AE719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953B0-536E-492A-9B84-B97DC075A287}">
      <dsp:nvSpPr>
        <dsp:cNvPr id="0" name=""/>
        <dsp:cNvSpPr/>
      </dsp:nvSpPr>
      <dsp:spPr>
        <a:xfrm>
          <a:off x="752566" y="1045320"/>
          <a:ext cx="1066720" cy="1066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ED299-C064-41B0-8515-B01E2F69D625}">
      <dsp:nvSpPr>
        <dsp:cNvPr id="0" name=""/>
        <dsp:cNvSpPr/>
      </dsp:nvSpPr>
      <dsp:spPr>
        <a:xfrm>
          <a:off x="10068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Scenarios that Raise Attorney Ethics Issues</a:t>
          </a:r>
        </a:p>
      </dsp:txBody>
      <dsp:txXfrm>
        <a:off x="100682" y="2427484"/>
        <a:ext cx="2370489" cy="720000"/>
      </dsp:txXfrm>
    </dsp:sp>
    <dsp:sp modelId="{4DFDC272-E9E0-4B63-B562-EF2A5CE899FD}">
      <dsp:nvSpPr>
        <dsp:cNvPr id="0" name=""/>
        <dsp:cNvSpPr/>
      </dsp:nvSpPr>
      <dsp:spPr>
        <a:xfrm>
          <a:off x="3537891" y="1045320"/>
          <a:ext cx="1066720" cy="1066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DB99A-AB81-4DFC-B719-EE6CD55712D8}">
      <dsp:nvSpPr>
        <dsp:cNvPr id="0" name=""/>
        <dsp:cNvSpPr/>
      </dsp:nvSpPr>
      <dsp:spPr>
        <a:xfrm>
          <a:off x="288600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Tennessee Rules of Professional Conduct</a:t>
          </a:r>
        </a:p>
      </dsp:txBody>
      <dsp:txXfrm>
        <a:off x="2886007" y="2427484"/>
        <a:ext cx="2370489" cy="720000"/>
      </dsp:txXfrm>
    </dsp:sp>
    <dsp:sp modelId="{13387771-859E-4E13-8FF1-6FFA524DE10B}">
      <dsp:nvSpPr>
        <dsp:cNvPr id="0" name=""/>
        <dsp:cNvSpPr/>
      </dsp:nvSpPr>
      <dsp:spPr>
        <a:xfrm>
          <a:off x="6323216" y="1045320"/>
          <a:ext cx="1066720" cy="1066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403588-9711-4B57-8F9D-6D93BA7B3FF7}">
      <dsp:nvSpPr>
        <dsp:cNvPr id="0" name=""/>
        <dsp:cNvSpPr/>
      </dsp:nvSpPr>
      <dsp:spPr>
        <a:xfrm>
          <a:off x="567133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Polling – Pick the Best Answer</a:t>
          </a:r>
        </a:p>
      </dsp:txBody>
      <dsp:txXfrm>
        <a:off x="5671332" y="2427484"/>
        <a:ext cx="2370489" cy="720000"/>
      </dsp:txXfrm>
    </dsp:sp>
    <dsp:sp modelId="{4E1CA14E-AE54-4D36-AF49-00815BAFA861}">
      <dsp:nvSpPr>
        <dsp:cNvPr id="0" name=""/>
        <dsp:cNvSpPr/>
      </dsp:nvSpPr>
      <dsp:spPr>
        <a:xfrm>
          <a:off x="9108541" y="1045320"/>
          <a:ext cx="1066720" cy="1066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E49E77-DA7D-42EF-BB00-6AFE47AE7194}">
      <dsp:nvSpPr>
        <dsp:cNvPr id="0" name=""/>
        <dsp:cNvSpPr/>
      </dsp:nvSpPr>
      <dsp:spPr>
        <a:xfrm>
          <a:off x="845665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Discussion</a:t>
          </a:r>
        </a:p>
      </dsp:txBody>
      <dsp:txXfrm>
        <a:off x="8456657" y="2427484"/>
        <a:ext cx="237048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9C35D-BC5B-7544-B228-925AC6D26693}"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F8FFA-DEE9-4B48-A83E-76154FF0102D}" type="slidenum">
              <a:rPr lang="en-US" smtClean="0"/>
              <a:t>‹#›</a:t>
            </a:fld>
            <a:endParaRPr lang="en-US"/>
          </a:p>
        </p:txBody>
      </p:sp>
    </p:spTree>
    <p:extLst>
      <p:ext uri="{BB962C8B-B14F-4D97-AF65-F5344CB8AC3E}">
        <p14:creationId xmlns:p14="http://schemas.microsoft.com/office/powerpoint/2010/main" val="57144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D2D4-16CD-814E-23BC-E0EC671F9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F39C35-B28E-5442-47A7-D76C96AE5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844F8B-7BB7-B911-7BA6-51DB3968191D}"/>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5" name="Footer Placeholder 4">
            <a:extLst>
              <a:ext uri="{FF2B5EF4-FFF2-40B4-BE49-F238E27FC236}">
                <a16:creationId xmlns:a16="http://schemas.microsoft.com/office/drawing/2014/main" id="{3EBBD8C1-2FF4-D843-E928-CF66F1247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3E64C-D634-1575-743E-54253D91DE5F}"/>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3186240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868A-FFA2-CE15-10A9-39C9FFD0C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121BB4-25BA-B68C-8ABD-ABBFDB98D6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B9F99-D2BE-B255-AA66-AA785C471EFE}"/>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5" name="Footer Placeholder 4">
            <a:extLst>
              <a:ext uri="{FF2B5EF4-FFF2-40B4-BE49-F238E27FC236}">
                <a16:creationId xmlns:a16="http://schemas.microsoft.com/office/drawing/2014/main" id="{E10E0FAA-3548-1D9A-2B17-FE2205791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D0B86-B705-4B77-8829-A6323E4DC504}"/>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102563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AAC79-70BE-4D59-41B4-7662D0705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2DC7B-CF86-96EC-D20F-68E502A6B4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89562-2CED-5D74-C3AB-AD5C203E3C0F}"/>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5" name="Footer Placeholder 4">
            <a:extLst>
              <a:ext uri="{FF2B5EF4-FFF2-40B4-BE49-F238E27FC236}">
                <a16:creationId xmlns:a16="http://schemas.microsoft.com/office/drawing/2014/main" id="{F75FCCD3-939F-D260-10C7-850D2C46B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D1272-2E76-16C1-CE04-5838CFFB901A}"/>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238879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5E47-C36D-9BCB-797E-D3AD4850D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1D0E5-C827-8BBA-C3BC-EB5A58C7D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8243-32D6-309F-D51B-2D5220AC96D5}"/>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5" name="Footer Placeholder 4">
            <a:extLst>
              <a:ext uri="{FF2B5EF4-FFF2-40B4-BE49-F238E27FC236}">
                <a16:creationId xmlns:a16="http://schemas.microsoft.com/office/drawing/2014/main" id="{B1E976F2-94D9-005E-9DC4-FBCD22F39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8D973-1035-B2AE-DAE3-CFA9D423A5B8}"/>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314886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8562-DE58-B336-7B9E-4CA4B4835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DE075F-209D-E8F5-46DC-D6861B086D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C4FE5-9DCF-72AC-8FB5-DE8484E7A29E}"/>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5" name="Footer Placeholder 4">
            <a:extLst>
              <a:ext uri="{FF2B5EF4-FFF2-40B4-BE49-F238E27FC236}">
                <a16:creationId xmlns:a16="http://schemas.microsoft.com/office/drawing/2014/main" id="{5F7C8A46-EFFE-1D1E-E93C-5F1F7F16A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0DAEB-B03A-CD8C-34AB-668468ADBD77}"/>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56263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319A-2202-8755-72A0-C049E7BCA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07E18-B96C-26E3-9C3A-127F23C25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00F759-CF8A-4165-BB56-B9DF4A648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E2155-D3E7-614B-7B06-183C7D3AF991}"/>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6" name="Footer Placeholder 5">
            <a:extLst>
              <a:ext uri="{FF2B5EF4-FFF2-40B4-BE49-F238E27FC236}">
                <a16:creationId xmlns:a16="http://schemas.microsoft.com/office/drawing/2014/main" id="{2D43FCFF-FC12-9C72-0EA0-D026B194D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47E8A-E634-44D9-2392-6236DE40E7DD}"/>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132741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C2EC-34BA-F907-2B5C-445A28D1AD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41E18D-F142-7591-A29A-12E8A44757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FCB05-9036-76B2-A76A-841EE05DF1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763F29-2B23-BDFA-8B64-533C8D136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ED4AF1-C673-3BB4-594E-25882E8A7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7F027-E8F6-5E60-B509-538C2EE3423B}"/>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8" name="Footer Placeholder 7">
            <a:extLst>
              <a:ext uri="{FF2B5EF4-FFF2-40B4-BE49-F238E27FC236}">
                <a16:creationId xmlns:a16="http://schemas.microsoft.com/office/drawing/2014/main" id="{10E4A1B5-F214-450B-435A-B5035863E0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39589D-C3FD-4FC3-239F-475D00A239EA}"/>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349010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79B6-B73A-3AD6-E497-1874B66AD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7EDDBF-25C6-CD6D-2AF9-6CC770529555}"/>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4" name="Footer Placeholder 3">
            <a:extLst>
              <a:ext uri="{FF2B5EF4-FFF2-40B4-BE49-F238E27FC236}">
                <a16:creationId xmlns:a16="http://schemas.microsoft.com/office/drawing/2014/main" id="{649B0995-03DF-9657-EF23-29011E975C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51EEC3-A945-33E2-B177-0355596DB903}"/>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220574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490E0-1FA6-89DE-4DF2-1DBB2A700DD3}"/>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3" name="Footer Placeholder 2">
            <a:extLst>
              <a:ext uri="{FF2B5EF4-FFF2-40B4-BE49-F238E27FC236}">
                <a16:creationId xmlns:a16="http://schemas.microsoft.com/office/drawing/2014/main" id="{53C53886-273E-8D70-3F70-244EEB8DA9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83CC4B-6526-4F77-1BFC-CC19B6E57F41}"/>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91250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5E11E-A898-FC79-F9D3-9C1E714DB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C8D5A-6AED-DD7A-E795-BF1AE3866E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309386-1247-1AB2-6CE8-2DB9A97E7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DD0BD-88E7-3E60-E989-CF806C04697C}"/>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6" name="Footer Placeholder 5">
            <a:extLst>
              <a:ext uri="{FF2B5EF4-FFF2-40B4-BE49-F238E27FC236}">
                <a16:creationId xmlns:a16="http://schemas.microsoft.com/office/drawing/2014/main" id="{5A08508A-9E04-A1EC-51A5-F3C270C41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AFFDF-2FBD-3220-58D4-49FC24734C43}"/>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229475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0EE2-AD8B-F376-5C76-A0BB8822D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E79AAE-1C4E-41C6-F2A2-48A665EE1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76F036-4ED0-BFE5-A3E3-90A08D34A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9AC7E-5BB7-301D-A7A6-BA29352B40AD}"/>
              </a:ext>
            </a:extLst>
          </p:cNvPr>
          <p:cNvSpPr>
            <a:spLocks noGrp="1"/>
          </p:cNvSpPr>
          <p:nvPr>
            <p:ph type="dt" sz="half" idx="10"/>
          </p:nvPr>
        </p:nvSpPr>
        <p:spPr/>
        <p:txBody>
          <a:bodyPr/>
          <a:lstStyle/>
          <a:p>
            <a:fld id="{1B2262C3-D6FB-994E-B189-61D677A7DE7C}" type="datetimeFigureOut">
              <a:rPr lang="en-US" smtClean="0"/>
              <a:t>7/5/2024</a:t>
            </a:fld>
            <a:endParaRPr lang="en-US"/>
          </a:p>
        </p:txBody>
      </p:sp>
      <p:sp>
        <p:nvSpPr>
          <p:cNvPr id="6" name="Footer Placeholder 5">
            <a:extLst>
              <a:ext uri="{FF2B5EF4-FFF2-40B4-BE49-F238E27FC236}">
                <a16:creationId xmlns:a16="http://schemas.microsoft.com/office/drawing/2014/main" id="{C5753306-D425-28F3-8F5C-EB85D3F13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84939-A0E1-FBE9-809D-DE23B8E31F6F}"/>
              </a:ext>
            </a:extLst>
          </p:cNvPr>
          <p:cNvSpPr>
            <a:spLocks noGrp="1"/>
          </p:cNvSpPr>
          <p:nvPr>
            <p:ph type="sldNum" sz="quarter" idx="12"/>
          </p:nvPr>
        </p:nvSpPr>
        <p:spPr/>
        <p:txBody>
          <a:bodyPr/>
          <a:lstStyle/>
          <a:p>
            <a:fld id="{114BE242-6C8D-6F42-9037-C2FC8112FD98}" type="slidenum">
              <a:rPr lang="en-US" smtClean="0"/>
              <a:t>‹#›</a:t>
            </a:fld>
            <a:endParaRPr lang="en-US"/>
          </a:p>
        </p:txBody>
      </p:sp>
    </p:spTree>
    <p:extLst>
      <p:ext uri="{BB962C8B-B14F-4D97-AF65-F5344CB8AC3E}">
        <p14:creationId xmlns:p14="http://schemas.microsoft.com/office/powerpoint/2010/main" val="250165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A909C-19F1-165A-7EAA-39B153C53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3BCCA-880C-D121-EA2F-1A0E3932D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FF055-D66F-0272-D895-2DCD46D6C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2262C3-D6FB-994E-B189-61D677A7DE7C}" type="datetimeFigureOut">
              <a:rPr lang="en-US" smtClean="0"/>
              <a:t>7/5/2024</a:t>
            </a:fld>
            <a:endParaRPr lang="en-US"/>
          </a:p>
        </p:txBody>
      </p:sp>
      <p:sp>
        <p:nvSpPr>
          <p:cNvPr id="5" name="Footer Placeholder 4">
            <a:extLst>
              <a:ext uri="{FF2B5EF4-FFF2-40B4-BE49-F238E27FC236}">
                <a16:creationId xmlns:a16="http://schemas.microsoft.com/office/drawing/2014/main" id="{43A71256-447C-05C7-566A-F52B4414B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420DDA-DCF2-0AAC-C0D7-BD537754F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4BE242-6C8D-6F42-9037-C2FC8112FD98}" type="slidenum">
              <a:rPr lang="en-US" smtClean="0"/>
              <a:t>‹#›</a:t>
            </a:fld>
            <a:endParaRPr lang="en-US"/>
          </a:p>
        </p:txBody>
      </p:sp>
    </p:spTree>
    <p:extLst>
      <p:ext uri="{BB962C8B-B14F-4D97-AF65-F5344CB8AC3E}">
        <p14:creationId xmlns:p14="http://schemas.microsoft.com/office/powerpoint/2010/main" val="262937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file:///C:\Program%20Files\Inknoe%20ClassPoint\Images\multiple_choice_without%20result_default.png"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file:///C:\Program%20Files\Inknoe%20ClassPoint\Images\multiple_choice_without%20result_default.pn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file:///C:\Program%20Files\Inknoe%20ClassPoint\Images\multiple_choice_without%20result_default.png"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file:///C:\Program%20Files\Inknoe%20ClassPoint\Images\multiple_choice_without%20result_default.png"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file:///C:\Program%20Files\Inknoe%20ClassPoint\Images\multiple_choice_without%20result_default.png"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file:///C:\Program%20Files\Inknoe%20ClassPoint\Images\multiple_choice_without%20result_default.png"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file:///C:\Program%20Files\Inknoe%20ClassPoint\Images\multiple_choice_without%20result_default.pn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file:///C:\Program%20Files\Inknoe%20ClassPoint\Images\multiple_choice_without%20result_default.png"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file:///C:\Program%20Files\Inknoe%20ClassPoint\Images\multiple_choice_without%20result_default.pn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file:///C:\Program%20Files\Inknoe%20ClassPoint\Images\multiple_choice_without%20result_default.png"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file:///C:\Program%20Files\Inknoe%20ClassPoint\Images\multiple_choice_without%20result_default.pn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file:///C:\Program%20Files\Inknoe%20ClassPoint\Images\multiple_choice_without%20result_default.pn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file:///C:\Program%20Files\Inknoe%20ClassPoint\Images\multiple_choice_without%20result_default.pn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file:///C:\Program%20Files\Inknoe%20ClassPoint\Images\multiple_choice_without%20result_default.pn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file:///C:\Program%20Files\Inknoe%20ClassPoint\Images\multiple_choice_without%20result_default.pn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file:///C:\Program%20Files\Inknoe%20ClassPoint\Images\multiple_choice_without%20result_default.pn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file:///C:\Program%20Files\Inknoe%20ClassPoint\Images\multiple_choice_without%20result_default.pn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file:///C:\Program%20Files\Inknoe%20ClassPoint\Images\multiple_choice_without%20result_default.png"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file:///C:\Program%20Files\Inknoe%20ClassPoint\Images\multiple_choice_without%20result_default.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file:///C:\Program%20Files\Inknoe%20ClassPoint\Images\multiple_choice_without%20result_default.png"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file:///C:\Program%20Files\Inknoe%20ClassPoint\Images\multiple_choice_without%20result_default.png" TargetMode="External"/><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file:///C:\Program%20Files\Inknoe%20ClassPoint\Images\multiple_choice_without%20result_default.png"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0A45B2-01A9-FF1A-19CA-D908D9643D5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2024 Tennessee Legal Ethics Update</a:t>
            </a:r>
          </a:p>
        </p:txBody>
      </p:sp>
      <p:pic>
        <p:nvPicPr>
          <p:cNvPr id="8" name="Content Placeholder 7" descr="A scales of justice on a book&#10;&#10;Description automatically generated">
            <a:extLst>
              <a:ext uri="{FF2B5EF4-FFF2-40B4-BE49-F238E27FC236}">
                <a16:creationId xmlns:a16="http://schemas.microsoft.com/office/drawing/2014/main" id="{A61DF4A5-2378-E4D7-364B-61CBBAEC5A8E}"/>
              </a:ext>
            </a:extLst>
          </p:cNvPr>
          <p:cNvPicPr>
            <a:picLocks noGrp="1" noChangeAspect="1"/>
          </p:cNvPicPr>
          <p:nvPr>
            <p:ph idx="1"/>
          </p:nvPr>
        </p:nvPicPr>
        <p:blipFill rotWithShape="1">
          <a:blip r:embed="rId2"/>
          <a:srcRect l="10169" r="10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70F2FB9-A1BE-2ABF-25AE-31535787DCAA}"/>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a:p>
            <a:r>
              <a:rPr lang="en-US" sz="2200" dirty="0"/>
              <a:t>Professor Alex B. Long, University of Tennessee College of Law</a:t>
            </a:r>
          </a:p>
        </p:txBody>
      </p:sp>
    </p:spTree>
    <p:extLst>
      <p:ext uri="{BB962C8B-B14F-4D97-AF65-F5344CB8AC3E}">
        <p14:creationId xmlns:p14="http://schemas.microsoft.com/office/powerpoint/2010/main" val="230918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The General Conflict of Interest Rule for a Lawyer who has Formerly Served as a Public Officer or Employee of the Government</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544286" y="2391156"/>
            <a:ext cx="5312228" cy="4136354"/>
          </a:xfrm>
        </p:spPr>
        <p:txBody>
          <a:bodyPr vert="horz" lIns="91440" tIns="45720" rIns="91440" bIns="45720" rtlCol="0" anchor="t">
            <a:noAutofit/>
          </a:bodyPr>
          <a:lstStyle/>
          <a:p>
            <a:pPr marL="0" indent="0">
              <a:buNone/>
            </a:pPr>
            <a:r>
              <a:rPr lang="en-US" sz="2200" dirty="0"/>
              <a:t>The public defender’s office hires the former district attorney.  The PD’s office gets a case that the former district attorney was once personally and substantially involved in.  </a:t>
            </a:r>
          </a:p>
          <a:p>
            <a:pPr marL="0" indent="0">
              <a:buNone/>
            </a:pPr>
            <a:endParaRPr lang="en-US" sz="2200" b="1" dirty="0"/>
          </a:p>
          <a:p>
            <a:pPr marL="0" indent="0">
              <a:buNone/>
            </a:pPr>
            <a:r>
              <a:rPr lang="en-US" sz="2200" b="1" dirty="0"/>
              <a:t>Question</a:t>
            </a:r>
            <a:r>
              <a:rPr lang="en-US" sz="2200" dirty="0"/>
              <a:t>: Is the public defender’s office disqualified in the matter?</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117202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ABA Formal Op. 511(2024)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a:bodyPr>
          <a:lstStyle/>
          <a:p>
            <a:r>
              <a:rPr lang="en-US" sz="2400" dirty="0"/>
              <a:t> “when lawyers represent only one client (as in the case of in-house counsel or government lawyers) or their client’s identity can be readily inferred (as in the case of a litigator seeking assistance with a pending or contemplated action), “a description of specific facts or hypotheticals that are easily attributable to the client likely violates Rule 1.6 in most contexts.”</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7631321" y="2660904"/>
            <a:ext cx="3929743" cy="2201075"/>
          </a:xfrm>
          <a:prstGeom prst="rect">
            <a:avLst/>
          </a:prstGeom>
        </p:spPr>
      </p:pic>
    </p:spTree>
    <p:extLst>
      <p:ext uri="{BB962C8B-B14F-4D97-AF65-F5344CB8AC3E}">
        <p14:creationId xmlns:p14="http://schemas.microsoft.com/office/powerpoint/2010/main" val="62713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people opening a door&#10;&#10;Description automatically generated">
            <a:extLst>
              <a:ext uri="{FF2B5EF4-FFF2-40B4-BE49-F238E27FC236}">
                <a16:creationId xmlns:a16="http://schemas.microsoft.com/office/drawing/2014/main" id="{08222269-8143-7003-12D8-6552B12E0ADD}"/>
              </a:ext>
            </a:extLst>
          </p:cNvPr>
          <p:cNvPicPr>
            <a:picLocks noChangeAspect="1"/>
          </p:cNvPicPr>
          <p:nvPr/>
        </p:nvPicPr>
        <p:blipFill rotWithShape="1">
          <a:blip r:embed="rId2"/>
          <a:srcRect/>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E1CCD9-9F45-CAB0-3DB8-B77F27D3DE69}"/>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mj-lt"/>
                <a:ea typeface="+mj-ea"/>
                <a:cs typeface="+mj-cs"/>
              </a:rPr>
              <a:t>Conflicts of Interest and Prospective Clients </a:t>
            </a:r>
          </a:p>
        </p:txBody>
      </p:sp>
    </p:spTree>
    <p:extLst>
      <p:ext uri="{BB962C8B-B14F-4D97-AF65-F5344CB8AC3E}">
        <p14:creationId xmlns:p14="http://schemas.microsoft.com/office/powerpoint/2010/main" val="192181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ABA Formal Op. 510 (2024)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a:bodyPr>
          <a:lstStyle/>
          <a:p>
            <a:pPr marL="0" indent="0">
              <a:buNone/>
            </a:pPr>
            <a:r>
              <a:rPr lang="en-US" sz="2400" dirty="0"/>
              <a:t>Avoiding the Imputation of a Conflict of Interest When a Law Firm is Adverse to One of its Lawyer’s Prospective Clients</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7631321" y="2660904"/>
            <a:ext cx="3929743" cy="2201075"/>
          </a:xfrm>
          <a:prstGeom prst="rect">
            <a:avLst/>
          </a:prstGeom>
        </p:spPr>
      </p:pic>
    </p:spTree>
    <p:extLst>
      <p:ext uri="{BB962C8B-B14F-4D97-AF65-F5344CB8AC3E}">
        <p14:creationId xmlns:p14="http://schemas.microsoft.com/office/powerpoint/2010/main" val="132908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erson holding a clipboard and pen&#10;&#10;Description automatically generated">
            <a:extLst>
              <a:ext uri="{FF2B5EF4-FFF2-40B4-BE49-F238E27FC236}">
                <a16:creationId xmlns:a16="http://schemas.microsoft.com/office/drawing/2014/main" id="{7C29F8F5-1658-1148-9E21-5F208A2F8086}"/>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0E78C83-7D9B-D974-C1F9-36F5501A727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Goals of the Initial Client Interview?</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8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Conflicts of Interest and Prospectiv</a:t>
            </a:r>
            <a:r>
              <a:rPr lang="en-US" sz="3000" dirty="0"/>
              <a:t>e Clients </a:t>
            </a:r>
            <a:endParaRPr lang="en-US" sz="3000"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schedules an initial meeting with a potential client.  After the individual describes, in broad strokes, the nature of her potential claim, Lawyer politely informs the individual that Lawyer does not wish to represent her.</a:t>
            </a:r>
          </a:p>
          <a:p>
            <a:pPr marL="0" indent="0">
              <a:buNone/>
            </a:pPr>
            <a:endParaRPr lang="en-US" sz="2200" dirty="0"/>
          </a:p>
          <a:p>
            <a:pPr marL="0" indent="0">
              <a:buNone/>
            </a:pPr>
            <a:r>
              <a:rPr lang="en-US" sz="2200" b="1" dirty="0"/>
              <a:t>Question</a:t>
            </a:r>
            <a:r>
              <a:rPr lang="en-US" sz="2200" dirty="0"/>
              <a:t>:  True or False:  Lawyer owes this individual a duty of confidentiality.</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260206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True or False:  Lawyer owes this individual a duty of confidentiality.</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True</a:t>
            </a:r>
          </a:p>
          <a:p>
            <a:pPr marL="457200" indent="-457200">
              <a:lnSpc>
                <a:spcPct val="110000"/>
              </a:lnSpc>
              <a:buAutoNum type="alphaUcParenBoth"/>
            </a:pPr>
            <a:r>
              <a:rPr lang="en-US" sz="2400" dirty="0"/>
              <a:t>False</a:t>
            </a:r>
            <a:endParaRPr lang="en-US" sz="1700" dirty="0"/>
          </a:p>
          <a:p>
            <a:pPr marL="0" indent="0">
              <a:lnSpc>
                <a:spcPct val="140000"/>
              </a:lnSpc>
              <a:buNone/>
            </a:pP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160037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9C3F65-2B23-4EBE-D2D3-69EBBF05F69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TRPC Rule 1.18:  Duties to Prospective Client</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00D3B0-59CB-CA1E-6E94-7C817F98993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r>
              <a:rPr lang="en-US" sz="2400" dirty="0"/>
              <a:t>(a) A person who consults with a lawyer about the possibility of forming a client-lawyer relationship with respect to a matter is a prospective client.</a:t>
            </a:r>
          </a:p>
          <a:p>
            <a:pPr marL="0" indent="0">
              <a:buNone/>
            </a:pPr>
            <a:endParaRPr lang="en-US" sz="2400" dirty="0"/>
          </a:p>
          <a:p>
            <a:pPr marL="0" indent="0">
              <a:buNone/>
            </a:pPr>
            <a:r>
              <a:rPr lang="en-US" sz="2400" dirty="0"/>
              <a:t>(b) Even when no client-lawyer relationship ensues, a lawyer who has learned information from a prospective client shall not use or reveal that information, except as RPC 1.9 would permit with respect to information of a former client.</a:t>
            </a:r>
          </a:p>
        </p:txBody>
      </p:sp>
      <p:pic>
        <p:nvPicPr>
          <p:cNvPr id="8" name="Content Placeholder 7" descr="Two people opening a door&#10;&#10;Description automatically generated">
            <a:extLst>
              <a:ext uri="{FF2B5EF4-FFF2-40B4-BE49-F238E27FC236}">
                <a16:creationId xmlns:a16="http://schemas.microsoft.com/office/drawing/2014/main" id="{7C1AC3A0-F776-7F85-2866-DCA8BDC58FD0}"/>
              </a:ext>
            </a:extLst>
          </p:cNvPr>
          <p:cNvPicPr>
            <a:picLocks noGrp="1" noChangeAspect="1"/>
          </p:cNvPicPr>
          <p:nvPr>
            <p:ph sz="half" idx="2"/>
          </p:nvPr>
        </p:nvPicPr>
        <p:blipFill rotWithShape="1">
          <a:blip r:embed="rId2"/>
          <a:srcRect l="13667" r="32218" b="2"/>
          <a:stretch/>
        </p:blipFill>
        <p:spPr>
          <a:xfrm>
            <a:off x="7675658" y="2093976"/>
            <a:ext cx="3941064" cy="4096512"/>
          </a:xfrm>
          <a:prstGeom prst="rect">
            <a:avLst/>
          </a:prstGeom>
        </p:spPr>
      </p:pic>
    </p:spTree>
    <p:extLst>
      <p:ext uri="{BB962C8B-B14F-4D97-AF65-F5344CB8AC3E}">
        <p14:creationId xmlns:p14="http://schemas.microsoft.com/office/powerpoint/2010/main" val="29043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9C3F65-2B23-4EBE-D2D3-69EBBF05F69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TRPC Rule 1.18:  Duties to Prospective Client</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00D3B0-59CB-CA1E-6E94-7C817F98993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r>
              <a:rPr lang="en-US" sz="2400" dirty="0"/>
              <a:t>(a) A person who consults with a lawyer about the possibility of forming a client-lawyer relationship with respect to a matter is a prospective client.</a:t>
            </a:r>
          </a:p>
          <a:p>
            <a:pPr marL="0" indent="0">
              <a:buNone/>
            </a:pPr>
            <a:endParaRPr lang="en-US" sz="2400" dirty="0"/>
          </a:p>
          <a:p>
            <a:pPr marL="0" indent="0">
              <a:buNone/>
            </a:pPr>
            <a:r>
              <a:rPr lang="en-US" sz="2400" dirty="0"/>
              <a:t>(b) Even when no client-lawyer relationship ensues, a lawyer who has learned information from a prospective client shall not use or reveal that information, except as RPC 1.9 would permit with respect to information of a former client.</a:t>
            </a:r>
          </a:p>
        </p:txBody>
      </p:sp>
      <p:pic>
        <p:nvPicPr>
          <p:cNvPr id="8" name="Content Placeholder 7" descr="Two people opening a door&#10;&#10;Description automatically generated">
            <a:extLst>
              <a:ext uri="{FF2B5EF4-FFF2-40B4-BE49-F238E27FC236}">
                <a16:creationId xmlns:a16="http://schemas.microsoft.com/office/drawing/2014/main" id="{7C1AC3A0-F776-7F85-2866-DCA8BDC58FD0}"/>
              </a:ext>
            </a:extLst>
          </p:cNvPr>
          <p:cNvPicPr>
            <a:picLocks noGrp="1" noChangeAspect="1"/>
          </p:cNvPicPr>
          <p:nvPr>
            <p:ph sz="half" idx="2"/>
          </p:nvPr>
        </p:nvPicPr>
        <p:blipFill rotWithShape="1">
          <a:blip r:embed="rId2"/>
          <a:srcRect l="13667" r="32218" b="2"/>
          <a:stretch/>
        </p:blipFill>
        <p:spPr>
          <a:xfrm>
            <a:off x="7675658" y="2093976"/>
            <a:ext cx="3941064" cy="4096512"/>
          </a:xfrm>
          <a:prstGeom prst="rect">
            <a:avLst/>
          </a:prstGeom>
        </p:spPr>
      </p:pic>
    </p:spTree>
    <p:extLst>
      <p:ext uri="{BB962C8B-B14F-4D97-AF65-F5344CB8AC3E}">
        <p14:creationId xmlns:p14="http://schemas.microsoft.com/office/powerpoint/2010/main" val="38525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Conflicts of Interest and Prospectiv</a:t>
            </a:r>
            <a:r>
              <a:rPr lang="en-US" sz="3000" dirty="0"/>
              <a:t>e Clients </a:t>
            </a:r>
            <a:endParaRPr lang="en-US" sz="3000"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schedules an initial meeting with a potential client.  The individual provides substantial information concerning the nature of her potential claim.  Lawyer politely informs the individual that Lawyer does not wish to represent her.  A few weeks later, the opposing party in the same matter approaches Lawyer about the possibility of representing him.</a:t>
            </a:r>
          </a:p>
          <a:p>
            <a:pPr marL="0" indent="0">
              <a:buNone/>
            </a:pPr>
            <a:endParaRPr lang="en-US" sz="2200" dirty="0"/>
          </a:p>
          <a:p>
            <a:pPr marL="0" indent="0">
              <a:buNone/>
            </a:pPr>
            <a:r>
              <a:rPr lang="en-US" sz="2200" b="1" dirty="0"/>
              <a:t>Question</a:t>
            </a:r>
            <a:r>
              <a:rPr lang="en-US" sz="2200" dirty="0"/>
              <a:t>: Can Lawyer represent this new individual?</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74809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Can Lawyer represent this new individual?</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lnSpcReduction="10000"/>
          </a:bodyPr>
          <a:lstStyle/>
          <a:p>
            <a:pPr marL="457200" indent="-457200">
              <a:lnSpc>
                <a:spcPct val="110000"/>
              </a:lnSpc>
              <a:buAutoNum type="alphaUcParenBoth"/>
            </a:pPr>
            <a:r>
              <a:rPr lang="en-US" sz="2400" dirty="0"/>
              <a:t>Yes, because Lawyer never entered into a lawyer-client relationship with the first individual</a:t>
            </a:r>
          </a:p>
          <a:p>
            <a:pPr marL="457200" indent="-457200">
              <a:lnSpc>
                <a:spcPct val="110000"/>
              </a:lnSpc>
              <a:buAutoNum type="alphaUcParenBoth"/>
            </a:pPr>
            <a:r>
              <a:rPr lang="en-US" sz="2400" dirty="0"/>
              <a:t>No, if Lawyer learned information from the first individual that could be significantly harmful to that individual in the same matter.</a:t>
            </a:r>
            <a:endParaRPr lang="en-US" sz="1700" dirty="0"/>
          </a:p>
          <a:p>
            <a:pPr marL="0" indent="0">
              <a:lnSpc>
                <a:spcPct val="140000"/>
              </a:lnSpc>
              <a:buNone/>
            </a:pP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424414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000" cap="none" spc="0" baseline="0" dirty="0"/>
              <a:t>The General Conflict of Interest Rule for a Lawyer who has Formerly Served as a Public Officer or Employee of the Government:  Rule 1.11(b)</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4942113" y="2478024"/>
            <a:ext cx="7075715" cy="4014216"/>
          </a:xfrm>
        </p:spPr>
        <p:txBody>
          <a:bodyPr vert="horz" lIns="91440" tIns="45720" rIns="91440" bIns="45720" rtlCol="0">
            <a:noAutofit/>
          </a:bodyPr>
          <a:lstStyle/>
          <a:p>
            <a:pPr marL="0" indent="0">
              <a:buNone/>
            </a:pPr>
            <a:r>
              <a:rPr lang="en-US" sz="1600" dirty="0"/>
              <a:t>(b): When a lawyer is disqualified from representation under paragraph (a), no lawyer in a firm with which that lawyer is associated may knowingly undertake or continue representation in such a matter unless both the personally disqualified lawyer and the lawyers who are representing the client in the matter act reasonably to:</a:t>
            </a:r>
          </a:p>
          <a:p>
            <a:pPr marL="0" indent="0">
              <a:buNone/>
            </a:pPr>
            <a:r>
              <a:rPr lang="en-US" sz="1600" dirty="0"/>
              <a:t>(1) ascertain that the personally disqualified lawyer is prohibited from participating in the representation of the current client; and</a:t>
            </a:r>
          </a:p>
          <a:p>
            <a:pPr marL="0" indent="0">
              <a:buNone/>
            </a:pPr>
            <a:r>
              <a:rPr lang="en-US" sz="1600" dirty="0"/>
              <a:t>(2) determine that no lawyer representing the client has acquired any material confidential government information relating to the matter; and</a:t>
            </a:r>
          </a:p>
          <a:p>
            <a:pPr marL="0" indent="0">
              <a:buNone/>
            </a:pPr>
            <a:r>
              <a:rPr lang="en-US" sz="1600" dirty="0"/>
              <a:t>(3) promptly implement screening procedures to effectively prevent the flow of information about the matter between the personally disqualified lawyer and other lawyers in the firm; and</a:t>
            </a:r>
          </a:p>
          <a:p>
            <a:pPr marL="0" indent="0">
              <a:buNone/>
            </a:pPr>
            <a:r>
              <a:rPr lang="en-US" sz="1600" dirty="0"/>
              <a:t>(4) advise the government agency in writing of the circumstances that warranted the utilization of the screening procedures required by this Rule and the actions that have been taken to comply with this Rule.</a:t>
            </a:r>
          </a:p>
        </p:txBody>
      </p:sp>
    </p:spTree>
    <p:extLst>
      <p:ext uri="{BB962C8B-B14F-4D97-AF65-F5344CB8AC3E}">
        <p14:creationId xmlns:p14="http://schemas.microsoft.com/office/powerpoint/2010/main" val="229062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9C3F65-2B23-4EBE-D2D3-69EBBF05F69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TRPC Rule 1.18:  Duties to Prospective Client</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00D3B0-59CB-CA1E-6E94-7C817F98993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r>
              <a:rPr lang="en-US" sz="2400" dirty="0"/>
              <a:t>(c) A lawyer subject to paragraph (b) shall not represent a client with interests materially adverse to those of a prospective client in the same or a substantially related matter if the lawyer received information from the prospective client that could be </a:t>
            </a:r>
            <a:r>
              <a:rPr lang="en-US" sz="2400" b="1" i="1" dirty="0"/>
              <a:t>significantly harmful to that prospective client</a:t>
            </a:r>
            <a:r>
              <a:rPr lang="en-US" sz="2400" dirty="0"/>
              <a:t> in the matter, except as provided in paragraph (d). …</a:t>
            </a:r>
          </a:p>
        </p:txBody>
      </p:sp>
      <p:pic>
        <p:nvPicPr>
          <p:cNvPr id="8" name="Content Placeholder 7" descr="Two people opening a door&#10;&#10;Description automatically generated">
            <a:extLst>
              <a:ext uri="{FF2B5EF4-FFF2-40B4-BE49-F238E27FC236}">
                <a16:creationId xmlns:a16="http://schemas.microsoft.com/office/drawing/2014/main" id="{7C1AC3A0-F776-7F85-2866-DCA8BDC58FD0}"/>
              </a:ext>
            </a:extLst>
          </p:cNvPr>
          <p:cNvPicPr>
            <a:picLocks noGrp="1" noChangeAspect="1"/>
          </p:cNvPicPr>
          <p:nvPr>
            <p:ph sz="half" idx="2"/>
          </p:nvPr>
        </p:nvPicPr>
        <p:blipFill rotWithShape="1">
          <a:blip r:embed="rId2"/>
          <a:srcRect l="13667" r="32218" b="2"/>
          <a:stretch/>
        </p:blipFill>
        <p:spPr>
          <a:xfrm>
            <a:off x="7675658" y="2093976"/>
            <a:ext cx="3941064" cy="4096512"/>
          </a:xfrm>
          <a:prstGeom prst="rect">
            <a:avLst/>
          </a:prstGeom>
        </p:spPr>
      </p:pic>
    </p:spTree>
    <p:extLst>
      <p:ext uri="{BB962C8B-B14F-4D97-AF65-F5344CB8AC3E}">
        <p14:creationId xmlns:p14="http://schemas.microsoft.com/office/powerpoint/2010/main" val="51305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63CC45-747D-C429-F6DA-A82DD99795CA}"/>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t>If Lawyer is disqualified due to a conflict, is that conflict imputed to the other members of Lawyer’s firm?</a:t>
            </a:r>
          </a:p>
        </p:txBody>
      </p:sp>
      <p:pic>
        <p:nvPicPr>
          <p:cNvPr id="7" name="Picture 6" descr="A vintage weighing scales">
            <a:extLst>
              <a:ext uri="{FF2B5EF4-FFF2-40B4-BE49-F238E27FC236}">
                <a16:creationId xmlns:a16="http://schemas.microsoft.com/office/drawing/2014/main" id="{3F924547-A99F-D7F1-BFAA-0BD2B3CDDD81}"/>
              </a:ext>
            </a:extLst>
          </p:cNvPr>
          <p:cNvPicPr>
            <a:picLocks noChangeAspect="1"/>
          </p:cNvPicPr>
          <p:nvPr/>
        </p:nvPicPr>
        <p:blipFill rotWithShape="1">
          <a:blip r:embed="rId2"/>
          <a:srcRect b="2332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3473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9C3F65-2B23-4EBE-D2D3-69EBBF05F69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TRPC Rule 1.18:  Duties to Prospective Client</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00D3B0-59CB-CA1E-6E94-7C817F98993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r>
              <a:rPr lang="en-US" sz="2400" dirty="0"/>
              <a:t>(c) … If a lawyer is disqualified from representation under this paragraph, no lawyer in a firm with which that lawyer is associated may knowingly undertake or continue representation in such a matter, except as provided in paragraph (d)/</a:t>
            </a:r>
          </a:p>
          <a:p>
            <a:pPr marL="0" indent="0">
              <a:buNone/>
            </a:pPr>
            <a:endParaRPr lang="en-US" sz="2400" dirty="0"/>
          </a:p>
        </p:txBody>
      </p:sp>
      <p:pic>
        <p:nvPicPr>
          <p:cNvPr id="8" name="Content Placeholder 7" descr="Two people opening a door&#10;&#10;Description automatically generated">
            <a:extLst>
              <a:ext uri="{FF2B5EF4-FFF2-40B4-BE49-F238E27FC236}">
                <a16:creationId xmlns:a16="http://schemas.microsoft.com/office/drawing/2014/main" id="{7C1AC3A0-F776-7F85-2866-DCA8BDC58FD0}"/>
              </a:ext>
            </a:extLst>
          </p:cNvPr>
          <p:cNvPicPr>
            <a:picLocks noGrp="1" noChangeAspect="1"/>
          </p:cNvPicPr>
          <p:nvPr>
            <p:ph sz="half" idx="2"/>
          </p:nvPr>
        </p:nvPicPr>
        <p:blipFill rotWithShape="1">
          <a:blip r:embed="rId2"/>
          <a:srcRect l="13667" r="32218" b="2"/>
          <a:stretch/>
        </p:blipFill>
        <p:spPr>
          <a:xfrm>
            <a:off x="7675658" y="2093976"/>
            <a:ext cx="3941064" cy="4096512"/>
          </a:xfrm>
          <a:prstGeom prst="rect">
            <a:avLst/>
          </a:prstGeom>
        </p:spPr>
      </p:pic>
    </p:spTree>
    <p:extLst>
      <p:ext uri="{BB962C8B-B14F-4D97-AF65-F5344CB8AC3E}">
        <p14:creationId xmlns:p14="http://schemas.microsoft.com/office/powerpoint/2010/main" val="315333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9C3F65-2B23-4EBE-D2D3-69EBBF05F69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TRPC Rule 1.18:  Duties to Prospective Client</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00D3B0-59CB-CA1E-6E94-7C817F989931}"/>
              </a:ext>
            </a:extLst>
          </p:cNvPr>
          <p:cNvSpPr>
            <a:spLocks noGrp="1"/>
          </p:cNvSpPr>
          <p:nvPr>
            <p:ph sz="half" idx="1"/>
          </p:nvPr>
        </p:nvSpPr>
        <p:spPr>
          <a:xfrm>
            <a:off x="572493" y="2071316"/>
            <a:ext cx="6713552" cy="4119172"/>
          </a:xfrm>
        </p:spPr>
        <p:txBody>
          <a:bodyPr vert="horz" lIns="91440" tIns="45720" rIns="91440" bIns="45720" rtlCol="0" anchor="t">
            <a:normAutofit fontScale="92500" lnSpcReduction="20000"/>
          </a:bodyPr>
          <a:lstStyle/>
          <a:p>
            <a:pPr marL="0" indent="0">
              <a:buNone/>
            </a:pPr>
            <a:r>
              <a:rPr lang="en-US" sz="2400" dirty="0"/>
              <a:t>(d) When the lawyer has received disqualifying information as defined in paragraph (c), representation is permissible if:</a:t>
            </a:r>
          </a:p>
          <a:p>
            <a:pPr marL="0" indent="0">
              <a:buNone/>
            </a:pPr>
            <a:r>
              <a:rPr lang="en-US" sz="2400" dirty="0"/>
              <a:t>(1) both the affected client and the prospective client have given informed consent, confirmed in writing, </a:t>
            </a:r>
            <a:r>
              <a:rPr lang="en-US" sz="2400" b="1" i="1" dirty="0"/>
              <a:t>or:</a:t>
            </a:r>
          </a:p>
          <a:p>
            <a:pPr marL="0" indent="0">
              <a:buNone/>
            </a:pPr>
            <a:r>
              <a:rPr lang="en-US" sz="2400" b="1" i="1" dirty="0"/>
              <a:t>(2) the lawyer who received the information took reasonable measures to avoid exposure to more disqualifying information than was reasonably necessary to determine whether to represent the prospective client</a:t>
            </a:r>
            <a:r>
              <a:rPr lang="en-US" sz="2400" dirty="0"/>
              <a:t>; and</a:t>
            </a:r>
          </a:p>
          <a:p>
            <a:pPr marL="0" indent="0">
              <a:buNone/>
            </a:pPr>
            <a:r>
              <a:rPr lang="en-US" sz="2400" dirty="0"/>
              <a:t>(</a:t>
            </a:r>
            <a:r>
              <a:rPr lang="en-US" sz="2400" dirty="0" err="1"/>
              <a:t>i</a:t>
            </a:r>
            <a:r>
              <a:rPr lang="en-US" sz="2400" dirty="0"/>
              <a:t>) the disqualified lawyer is timely screened from any participation in the matter; and</a:t>
            </a:r>
          </a:p>
          <a:p>
            <a:pPr marL="0" indent="0">
              <a:buNone/>
            </a:pPr>
            <a:r>
              <a:rPr lang="en-US" sz="2400" dirty="0"/>
              <a:t>(ii) written notice is promptly given to the prospective client.</a:t>
            </a:r>
          </a:p>
        </p:txBody>
      </p:sp>
      <p:pic>
        <p:nvPicPr>
          <p:cNvPr id="8" name="Content Placeholder 7" descr="Two people opening a door&#10;&#10;Description automatically generated">
            <a:extLst>
              <a:ext uri="{FF2B5EF4-FFF2-40B4-BE49-F238E27FC236}">
                <a16:creationId xmlns:a16="http://schemas.microsoft.com/office/drawing/2014/main" id="{7C1AC3A0-F776-7F85-2866-DCA8BDC58FD0}"/>
              </a:ext>
            </a:extLst>
          </p:cNvPr>
          <p:cNvPicPr>
            <a:picLocks noGrp="1" noChangeAspect="1"/>
          </p:cNvPicPr>
          <p:nvPr>
            <p:ph sz="half" idx="2"/>
          </p:nvPr>
        </p:nvPicPr>
        <p:blipFill rotWithShape="1">
          <a:blip r:embed="rId2"/>
          <a:srcRect l="13667" r="32218" b="2"/>
          <a:stretch/>
        </p:blipFill>
        <p:spPr>
          <a:xfrm>
            <a:off x="7675658" y="2093976"/>
            <a:ext cx="3941064" cy="4096512"/>
          </a:xfrm>
          <a:prstGeom prst="rect">
            <a:avLst/>
          </a:prstGeom>
        </p:spPr>
      </p:pic>
    </p:spTree>
    <p:extLst>
      <p:ext uri="{BB962C8B-B14F-4D97-AF65-F5344CB8AC3E}">
        <p14:creationId xmlns:p14="http://schemas.microsoft.com/office/powerpoint/2010/main" val="279139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ABA Formal Op. 510 (2024)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a:bodyPr>
          <a:lstStyle/>
          <a:p>
            <a:pPr marL="457200" indent="-457200">
              <a:buAutoNum type="arabicParenBoth"/>
            </a:pPr>
            <a:r>
              <a:rPr lang="en-US" sz="2400" dirty="0"/>
              <a:t>What information is relevant for a lawyer to learn to determine whether to represent the prospective client?</a:t>
            </a:r>
          </a:p>
          <a:p>
            <a:pPr marL="457200" indent="-457200">
              <a:buAutoNum type="arabicParenBoth"/>
            </a:pPr>
            <a:r>
              <a:rPr lang="en-US" sz="2400" dirty="0"/>
              <a:t>What information is “reasonably necessary” for the lawyer to learn to make this determination?</a:t>
            </a:r>
          </a:p>
          <a:p>
            <a:pPr marL="457200" indent="-457200">
              <a:buAutoNum type="arabicParenBoth"/>
            </a:pPr>
            <a:r>
              <a:rPr lang="en-US" sz="2400" dirty="0"/>
              <a:t>What are the “reasonable measures” a lawyer should take “to avoid exposure” to disqualifying information?</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7631321" y="2660904"/>
            <a:ext cx="3929743" cy="2201075"/>
          </a:xfrm>
          <a:prstGeom prst="rect">
            <a:avLst/>
          </a:prstGeom>
        </p:spPr>
      </p:pic>
    </p:spTree>
    <p:extLst>
      <p:ext uri="{BB962C8B-B14F-4D97-AF65-F5344CB8AC3E}">
        <p14:creationId xmlns:p14="http://schemas.microsoft.com/office/powerpoint/2010/main" val="29983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ABA Formal Op. 510 (2024)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7435378" cy="3547872"/>
          </a:xfrm>
        </p:spPr>
        <p:txBody>
          <a:bodyPr vert="horz" lIns="91440" tIns="45720" rIns="91440" bIns="45720" rtlCol="0" anchor="t">
            <a:normAutofit fontScale="92500"/>
          </a:bodyPr>
          <a:lstStyle/>
          <a:p>
            <a:pPr marL="457200" indent="-457200">
              <a:buAutoNum type="arabicParenBoth"/>
            </a:pPr>
            <a:r>
              <a:rPr lang="en-US" sz="2400" dirty="0"/>
              <a:t>What information is relevant for a lawyer to learn to determine whether to represent the prospective client?</a:t>
            </a:r>
          </a:p>
          <a:p>
            <a:pPr lvl="1"/>
            <a:r>
              <a:rPr lang="en-US" sz="2300" dirty="0"/>
              <a:t>Information related to the lawyer’s ethical responsibilities</a:t>
            </a:r>
          </a:p>
          <a:p>
            <a:pPr lvl="2"/>
            <a:r>
              <a:rPr lang="en-US" dirty="0"/>
              <a:t>Conflict of interest?</a:t>
            </a:r>
          </a:p>
          <a:p>
            <a:pPr lvl="1"/>
            <a:r>
              <a:rPr lang="en-US" dirty="0"/>
              <a:t>Information to help the lawyer decide whether the lawyer wants to take the case</a:t>
            </a:r>
          </a:p>
          <a:p>
            <a:pPr lvl="2"/>
            <a:r>
              <a:rPr lang="en-US" dirty="0"/>
              <a:t>Information “to enable the lawyer to assess the amount of time the engagement will take, the range of anticipated compensation for that time, the potential expenses, and the likelihood of being fully compensated.” </a:t>
            </a:r>
          </a:p>
          <a:p>
            <a:pPr lvl="2"/>
            <a:endParaRPr lang="en-US" dirty="0"/>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8741229" y="2660904"/>
            <a:ext cx="3200400" cy="2201075"/>
          </a:xfrm>
          <a:prstGeom prst="rect">
            <a:avLst/>
          </a:prstGeom>
        </p:spPr>
      </p:pic>
    </p:spTree>
    <p:extLst>
      <p:ext uri="{BB962C8B-B14F-4D97-AF65-F5344CB8AC3E}">
        <p14:creationId xmlns:p14="http://schemas.microsoft.com/office/powerpoint/2010/main" val="9056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ABA Formal Op. 510 (2024)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fontScale="92500"/>
          </a:bodyPr>
          <a:lstStyle/>
          <a:p>
            <a:pPr marL="0" indent="0">
              <a:buNone/>
            </a:pPr>
            <a:r>
              <a:rPr lang="en-US" sz="2400" dirty="0"/>
              <a:t>(2) What information is “reasonably necessary” for the lawyer to learn to make this determination?</a:t>
            </a:r>
          </a:p>
          <a:p>
            <a:r>
              <a:rPr lang="en-US" sz="2400" dirty="0"/>
              <a:t>useful/legitimate purpose vs. “reasonably necessary”</a:t>
            </a:r>
          </a:p>
          <a:p>
            <a:r>
              <a:rPr lang="en-US" sz="2400" dirty="0"/>
              <a:t>Useful but not necessary:  “</a:t>
            </a:r>
            <a:r>
              <a:rPr lang="en-US" sz="2400" i="1" dirty="0"/>
              <a:t>substantial investigation</a:t>
            </a:r>
            <a:r>
              <a:rPr lang="en-US" sz="2400" dirty="0"/>
              <a:t> into the facts”</a:t>
            </a:r>
          </a:p>
          <a:p>
            <a:r>
              <a:rPr lang="en-US" sz="2400" dirty="0"/>
              <a:t>Reasonably necessary:  “</a:t>
            </a:r>
            <a:r>
              <a:rPr lang="en-US" sz="2400" i="1" dirty="0"/>
              <a:t>some inquiry </a:t>
            </a:r>
            <a:r>
              <a:rPr lang="en-US" sz="2400" dirty="0"/>
              <a:t>into the facts” to determine whether the claim is frivolous or how likely the client is to prevail.  </a:t>
            </a:r>
          </a:p>
          <a:p>
            <a:pPr marL="0" indent="0">
              <a:buNone/>
            </a:pPr>
            <a:endParaRPr lang="en-US" sz="2400" dirty="0"/>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8719457" y="2660904"/>
            <a:ext cx="3243943" cy="2201075"/>
          </a:xfrm>
          <a:prstGeom prst="rect">
            <a:avLst/>
          </a:prstGeom>
        </p:spPr>
      </p:pic>
    </p:spTree>
    <p:extLst>
      <p:ext uri="{BB962C8B-B14F-4D97-AF65-F5344CB8AC3E}">
        <p14:creationId xmlns:p14="http://schemas.microsoft.com/office/powerpoint/2010/main" val="105427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ABA Formal Op. 510 (2024)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5" y="2660904"/>
            <a:ext cx="7413607" cy="3547872"/>
          </a:xfrm>
        </p:spPr>
        <p:txBody>
          <a:bodyPr vert="horz" lIns="91440" tIns="45720" rIns="91440" bIns="45720" rtlCol="0" anchor="t">
            <a:normAutofit fontScale="92500" lnSpcReduction="10000"/>
          </a:bodyPr>
          <a:lstStyle/>
          <a:p>
            <a:pPr marL="0" indent="0">
              <a:buNone/>
            </a:pPr>
            <a:r>
              <a:rPr lang="en-US" sz="2400" dirty="0"/>
              <a:t>(3) What are the “reasonable measures” a lawyer should take “to avoid exposure” to more information than is reasonably necessary?</a:t>
            </a:r>
          </a:p>
          <a:p>
            <a:r>
              <a:rPr lang="en-US" sz="2400" dirty="0"/>
              <a:t>Reasonable:  warning the prospective client that the lawyer “has not yet agreed to take on the matter and that information should be limited only to what is necessary for the lawyer and client to determine whether to move forward with an engagement.”</a:t>
            </a:r>
          </a:p>
          <a:p>
            <a:r>
              <a:rPr lang="en-US" sz="2400" dirty="0"/>
              <a:t>Not reasonable:  engaging in a “free-flowing conversation,” in which the lawyer allows the prospective client to take freely about the matter</a:t>
            </a:r>
          </a:p>
          <a:p>
            <a:endParaRPr lang="en-US" sz="2400" dirty="0"/>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8697685" y="2660904"/>
            <a:ext cx="3243943" cy="2201075"/>
          </a:xfrm>
          <a:prstGeom prst="rect">
            <a:avLst/>
          </a:prstGeom>
        </p:spPr>
      </p:pic>
    </p:spTree>
    <p:extLst>
      <p:ext uri="{BB962C8B-B14F-4D97-AF65-F5344CB8AC3E}">
        <p14:creationId xmlns:p14="http://schemas.microsoft.com/office/powerpoint/2010/main" val="28372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reet sign hangs from a pole&#10;&#10;Description automatically generated with medium confidence">
            <a:extLst>
              <a:ext uri="{FF2B5EF4-FFF2-40B4-BE49-F238E27FC236}">
                <a16:creationId xmlns:a16="http://schemas.microsoft.com/office/drawing/2014/main" id="{77F8EFE0-F406-D247-9980-DDC68DD15E06}"/>
              </a:ext>
            </a:extLst>
          </p:cNvPr>
          <p:cNvPicPr>
            <a:picLocks noGrp="1" noChangeAspect="1"/>
          </p:cNvPicPr>
          <p:nvPr>
            <p:ph idx="1"/>
          </p:nvPr>
        </p:nvPicPr>
        <p:blipFill rotWithShape="1">
          <a:blip r:embed="rId2"/>
          <a:srcRect l="5309" r="4469"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0A02F590-C2B4-1044-BE0D-2B48C4A30D1E}"/>
              </a:ext>
            </a:extLst>
          </p:cNvPr>
          <p:cNvSpPr>
            <a:spLocks noGrp="1"/>
          </p:cNvSpPr>
          <p:nvPr>
            <p:ph type="title"/>
          </p:nvPr>
        </p:nvSpPr>
        <p:spPr>
          <a:xfrm>
            <a:off x="523875" y="5317240"/>
            <a:ext cx="11210925" cy="744836"/>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gn="ctr"/>
            <a:r>
              <a:rPr lang="en-US" sz="3600" dirty="0">
                <a:solidFill>
                  <a:schemeClr val="tx1">
                    <a:lumMod val="85000"/>
                    <a:lumOff val="15000"/>
                  </a:schemeClr>
                </a:solidFill>
              </a:rPr>
              <a:t>Withdrawal from Representation</a:t>
            </a:r>
          </a:p>
        </p:txBody>
      </p:sp>
    </p:spTree>
    <p:extLst>
      <p:ext uri="{BB962C8B-B14F-4D97-AF65-F5344CB8AC3E}">
        <p14:creationId xmlns:p14="http://schemas.microsoft.com/office/powerpoint/2010/main" val="2674914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3000" kern="1200" dirty="0">
                <a:solidFill>
                  <a:schemeClr val="tx1"/>
                </a:solidFill>
                <a:latin typeface="+mj-lt"/>
                <a:ea typeface="+mj-ea"/>
                <a:cs typeface="+mj-cs"/>
              </a:rPr>
              <a:t>Withdrawal from Representation </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5" y="2660904"/>
            <a:ext cx="6662493" cy="3866606"/>
          </a:xfrm>
        </p:spPr>
        <p:txBody>
          <a:bodyPr vert="horz" lIns="91440" tIns="45720" rIns="91440" bIns="45720" rtlCol="0" anchor="t">
            <a:noAutofit/>
          </a:bodyPr>
          <a:lstStyle/>
          <a:p>
            <a:r>
              <a:rPr lang="en-US" sz="2200" dirty="0"/>
              <a:t>Lawyer was appointed counsel for Mother in Mother’s termination of parental rights hearing.</a:t>
            </a:r>
          </a:p>
          <a:p>
            <a:r>
              <a:rPr lang="en-US" sz="2200" dirty="0"/>
              <a:t>Mother was not in the courtroom when trial began. The court asked Mother's counsel if she had any knowledge of her client's whereabouts. </a:t>
            </a:r>
          </a:p>
          <a:p>
            <a:r>
              <a:rPr lang="en-US" sz="2200" dirty="0"/>
              <a:t>Counsel responded by saying her assistant had texted her over an hour ago that Mother had just finished a job interview and gotten the job, but Counsel didn’t know where Mother was.</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7663542" y="1968726"/>
            <a:ext cx="3894473" cy="2920547"/>
          </a:xfrm>
          <a:prstGeom prst="rect">
            <a:avLst/>
          </a:prstGeom>
        </p:spPr>
      </p:pic>
    </p:spTree>
    <p:extLst>
      <p:ext uri="{BB962C8B-B14F-4D97-AF65-F5344CB8AC3E}">
        <p14:creationId xmlns:p14="http://schemas.microsoft.com/office/powerpoint/2010/main" val="324232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Confidentiality Obligations of Former and Current Government Officers and Employees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544286" y="2391156"/>
            <a:ext cx="5312228" cy="4136354"/>
          </a:xfrm>
        </p:spPr>
        <p:txBody>
          <a:bodyPr vert="horz" lIns="91440" tIns="45720" rIns="91440" bIns="45720" rtlCol="0" anchor="t">
            <a:noAutofit/>
          </a:bodyPr>
          <a:lstStyle/>
          <a:p>
            <a:pPr marL="0" indent="0">
              <a:buNone/>
            </a:pPr>
            <a:r>
              <a:rPr lang="en-US" sz="2200" dirty="0"/>
              <a:t>Lawyer formerly worked a local govt. entity.  In that position, Lawyer supervised 10 other lawyers.  Lawyer has since left this job and gone to work for Private Firm. Private Firm represents a client in a legal action against the same local govt. entity for whom Lawyer formerly worked. The matter was ongoing while Lawyer was employed, but Lawyer was not personally involved in the matter.</a:t>
            </a:r>
          </a:p>
          <a:p>
            <a:pPr marL="0" indent="0">
              <a:buNone/>
            </a:pPr>
            <a:r>
              <a:rPr lang="en-US" sz="2200" b="1" dirty="0"/>
              <a:t>Question</a:t>
            </a:r>
            <a:r>
              <a:rPr lang="en-US" sz="2200" dirty="0"/>
              <a:t>:  Does Lawyer have a disqualifying conflict of interest that results in the disqualification of Private Firm?</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18069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3000" kern="1200" dirty="0">
                <a:solidFill>
                  <a:schemeClr val="tx1"/>
                </a:solidFill>
                <a:latin typeface="+mj-lt"/>
                <a:ea typeface="+mj-ea"/>
                <a:cs typeface="+mj-cs"/>
              </a:rPr>
              <a:t>Withdrawal from Representation </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5" y="2660904"/>
            <a:ext cx="6662493" cy="3866606"/>
          </a:xfrm>
        </p:spPr>
        <p:txBody>
          <a:bodyPr vert="horz" lIns="91440" tIns="45720" rIns="91440" bIns="45720" rtlCol="0" anchor="t">
            <a:noAutofit/>
          </a:bodyPr>
          <a:lstStyle/>
          <a:p>
            <a:r>
              <a:rPr lang="en-US" sz="2200" dirty="0"/>
              <a:t>Counsel orally moved to withdraw “[b]</a:t>
            </a:r>
            <a:r>
              <a:rPr lang="en-US" sz="2200" dirty="0" err="1"/>
              <a:t>ased</a:t>
            </a:r>
            <a:r>
              <a:rPr lang="en-US" sz="2200" dirty="0"/>
              <a:t> on the fact that [Mother] is not here, and also based upon the fact that she's had difficulties reaching my office and attending appointments with me.” Without further questioning, the court allowed Mother's counsel to withdraw.</a:t>
            </a:r>
          </a:p>
          <a:p>
            <a:r>
              <a:rPr lang="en-US" sz="2200" dirty="0"/>
              <a:t>Trial proceeded without Mother or her counsel.</a:t>
            </a:r>
          </a:p>
          <a:p>
            <a:r>
              <a:rPr lang="en-US" sz="2200" dirty="0"/>
              <a:t>Mother arrived during the testimony of the second witness and explained that she was late because of a job interview.</a:t>
            </a:r>
          </a:p>
          <a:p>
            <a:r>
              <a:rPr lang="en-US" sz="2200" dirty="0"/>
              <a:t>After the direct examination, the court informed Mother that her counsel had withdrawn.</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7663542" y="1968726"/>
            <a:ext cx="3894473" cy="2920547"/>
          </a:xfrm>
          <a:prstGeom prst="rect">
            <a:avLst/>
          </a:prstGeom>
        </p:spPr>
      </p:pic>
    </p:spTree>
    <p:extLst>
      <p:ext uri="{BB962C8B-B14F-4D97-AF65-F5344CB8AC3E}">
        <p14:creationId xmlns:p14="http://schemas.microsoft.com/office/powerpoint/2010/main" val="211397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Should the court have granted Counsel’s motion to withdraw?</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Yes</a:t>
            </a:r>
          </a:p>
          <a:p>
            <a:pPr marL="457200" indent="-457200">
              <a:lnSpc>
                <a:spcPct val="110000"/>
              </a:lnSpc>
              <a:buAutoNum type="alphaUcParenBoth"/>
            </a:pPr>
            <a:r>
              <a:rPr lang="en-US" sz="2400" dirty="0"/>
              <a:t>No</a:t>
            </a:r>
          </a:p>
          <a:p>
            <a:pPr marL="0" indent="0">
              <a:lnSpc>
                <a:spcPct val="110000"/>
              </a:lnSpc>
              <a:buNone/>
            </a:pPr>
            <a:endParaRPr lang="en-US" sz="24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391676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C192-8C44-9189-5EE9-D2E6EB7A70B1}"/>
              </a:ext>
            </a:extLst>
          </p:cNvPr>
          <p:cNvSpPr>
            <a:spLocks noGrp="1"/>
          </p:cNvSpPr>
          <p:nvPr>
            <p:ph type="title"/>
          </p:nvPr>
        </p:nvSpPr>
        <p:spPr/>
        <p:txBody>
          <a:bodyPr/>
          <a:lstStyle/>
          <a:p>
            <a:pPr algn="ctr"/>
            <a:r>
              <a:rPr lang="en-US" dirty="0"/>
              <a:t>TRPC Rule 1.16:  Declining or Terminating Representation</a:t>
            </a:r>
          </a:p>
        </p:txBody>
      </p:sp>
      <p:sp>
        <p:nvSpPr>
          <p:cNvPr id="5" name="Content Placeholder 4">
            <a:extLst>
              <a:ext uri="{FF2B5EF4-FFF2-40B4-BE49-F238E27FC236}">
                <a16:creationId xmlns:a16="http://schemas.microsoft.com/office/drawing/2014/main" id="{D99CF5CB-DCDE-275D-DA0C-514F454D17D5}"/>
              </a:ext>
            </a:extLst>
          </p:cNvPr>
          <p:cNvSpPr>
            <a:spLocks noGrp="1"/>
          </p:cNvSpPr>
          <p:nvPr>
            <p:ph sz="half" idx="1"/>
          </p:nvPr>
        </p:nvSpPr>
        <p:spPr/>
        <p:txBody>
          <a:bodyPr/>
          <a:lstStyle/>
          <a:p>
            <a:r>
              <a:rPr lang="en-US" dirty="0"/>
              <a:t>“The principles embodied in the Rules of Professional Conduct should guide the court's decision on an attorney's motion to withdraw.”</a:t>
            </a:r>
          </a:p>
          <a:p>
            <a:pPr marL="457200" lvl="1" indent="0">
              <a:buNone/>
            </a:pPr>
            <a:r>
              <a:rPr lang="en-US" dirty="0"/>
              <a:t>- </a:t>
            </a:r>
            <a:r>
              <a:rPr lang="en-US" i="1" dirty="0"/>
              <a:t>In re Lila F</a:t>
            </a:r>
            <a:r>
              <a:rPr lang="en-US" dirty="0"/>
              <a:t>., 2024 WL 1480174 (Tenn. Ct. App. April 5, 2024)</a:t>
            </a:r>
          </a:p>
        </p:txBody>
      </p:sp>
      <p:pic>
        <p:nvPicPr>
          <p:cNvPr id="8" name="Content Placeholder 7" descr="A sign with white text on it&#10;&#10;Description automatically generated">
            <a:extLst>
              <a:ext uri="{FF2B5EF4-FFF2-40B4-BE49-F238E27FC236}">
                <a16:creationId xmlns:a16="http://schemas.microsoft.com/office/drawing/2014/main" id="{C01EFF9C-4621-2ADB-0430-B695CC740B97}"/>
              </a:ext>
            </a:extLst>
          </p:cNvPr>
          <p:cNvPicPr>
            <a:picLocks noGrp="1" noChangeAspect="1"/>
          </p:cNvPicPr>
          <p:nvPr>
            <p:ph sz="half" idx="2"/>
          </p:nvPr>
        </p:nvPicPr>
        <p:blipFill>
          <a:blip r:embed="rId2"/>
          <a:stretch>
            <a:fillRect/>
          </a:stretch>
        </p:blipFill>
        <p:spPr>
          <a:xfrm>
            <a:off x="6813550" y="3017044"/>
            <a:ext cx="3898900" cy="1968500"/>
          </a:xfrm>
        </p:spPr>
      </p:pic>
    </p:spTree>
    <p:extLst>
      <p:ext uri="{BB962C8B-B14F-4D97-AF65-F5344CB8AC3E}">
        <p14:creationId xmlns:p14="http://schemas.microsoft.com/office/powerpoint/2010/main" val="19311001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C192-8C44-9189-5EE9-D2E6EB7A70B1}"/>
              </a:ext>
            </a:extLst>
          </p:cNvPr>
          <p:cNvSpPr>
            <a:spLocks noGrp="1"/>
          </p:cNvSpPr>
          <p:nvPr>
            <p:ph type="title"/>
          </p:nvPr>
        </p:nvSpPr>
        <p:spPr/>
        <p:txBody>
          <a:bodyPr/>
          <a:lstStyle/>
          <a:p>
            <a:pPr algn="ctr"/>
            <a:r>
              <a:rPr lang="en-US" dirty="0"/>
              <a:t>TRPC Rule 1.16:  Declining or Terminating Representation</a:t>
            </a:r>
          </a:p>
        </p:txBody>
      </p:sp>
      <p:sp>
        <p:nvSpPr>
          <p:cNvPr id="5" name="Content Placeholder 4">
            <a:extLst>
              <a:ext uri="{FF2B5EF4-FFF2-40B4-BE49-F238E27FC236}">
                <a16:creationId xmlns:a16="http://schemas.microsoft.com/office/drawing/2014/main" id="{D99CF5CB-DCDE-275D-DA0C-514F454D17D5}"/>
              </a:ext>
            </a:extLst>
          </p:cNvPr>
          <p:cNvSpPr>
            <a:spLocks noGrp="1"/>
          </p:cNvSpPr>
          <p:nvPr>
            <p:ph sz="half" idx="1"/>
          </p:nvPr>
        </p:nvSpPr>
        <p:spPr/>
        <p:txBody>
          <a:bodyPr>
            <a:normAutofit fontScale="92500" lnSpcReduction="10000"/>
          </a:bodyPr>
          <a:lstStyle/>
          <a:p>
            <a:r>
              <a:rPr lang="en-US" dirty="0"/>
              <a:t>1.16(c):  A lawyer must comply with applicable law requiring notice to or permission of a tribunal when terminating a representation. When ordered to do so by a tribunal, a lawyer shall continue representation notwithstanding good cause for terminating the representation.</a:t>
            </a:r>
          </a:p>
          <a:p>
            <a:r>
              <a:rPr lang="en-US" dirty="0"/>
              <a:t>An appointed attorney must seek leave of the court to withdraw. TENN. SUP. CT. R. 13 § 1(e)(5). </a:t>
            </a:r>
          </a:p>
        </p:txBody>
      </p:sp>
      <p:pic>
        <p:nvPicPr>
          <p:cNvPr id="8" name="Content Placeholder 7" descr="A sign with white text on it&#10;&#10;Description automatically generated">
            <a:extLst>
              <a:ext uri="{FF2B5EF4-FFF2-40B4-BE49-F238E27FC236}">
                <a16:creationId xmlns:a16="http://schemas.microsoft.com/office/drawing/2014/main" id="{C01EFF9C-4621-2ADB-0430-B695CC740B97}"/>
              </a:ext>
            </a:extLst>
          </p:cNvPr>
          <p:cNvPicPr>
            <a:picLocks noGrp="1" noChangeAspect="1"/>
          </p:cNvPicPr>
          <p:nvPr>
            <p:ph sz="half" idx="2"/>
          </p:nvPr>
        </p:nvPicPr>
        <p:blipFill>
          <a:blip r:embed="rId2"/>
          <a:stretch>
            <a:fillRect/>
          </a:stretch>
        </p:blipFill>
        <p:spPr>
          <a:xfrm>
            <a:off x="6813550" y="3017044"/>
            <a:ext cx="3898900" cy="1968500"/>
          </a:xfrm>
        </p:spPr>
      </p:pic>
    </p:spTree>
    <p:extLst>
      <p:ext uri="{BB962C8B-B14F-4D97-AF65-F5344CB8AC3E}">
        <p14:creationId xmlns:p14="http://schemas.microsoft.com/office/powerpoint/2010/main" val="199402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C192-8C44-9189-5EE9-D2E6EB7A70B1}"/>
              </a:ext>
            </a:extLst>
          </p:cNvPr>
          <p:cNvSpPr>
            <a:spLocks noGrp="1"/>
          </p:cNvSpPr>
          <p:nvPr>
            <p:ph type="title"/>
          </p:nvPr>
        </p:nvSpPr>
        <p:spPr/>
        <p:txBody>
          <a:bodyPr/>
          <a:lstStyle/>
          <a:p>
            <a:pPr algn="ctr"/>
            <a:r>
              <a:rPr lang="en-US" dirty="0"/>
              <a:t>TRPC Rule 1.16:  Declining or Terminating Representation</a:t>
            </a:r>
          </a:p>
        </p:txBody>
      </p:sp>
      <p:sp>
        <p:nvSpPr>
          <p:cNvPr id="5" name="Content Placeholder 4">
            <a:extLst>
              <a:ext uri="{FF2B5EF4-FFF2-40B4-BE49-F238E27FC236}">
                <a16:creationId xmlns:a16="http://schemas.microsoft.com/office/drawing/2014/main" id="{D99CF5CB-DCDE-275D-DA0C-514F454D17D5}"/>
              </a:ext>
            </a:extLst>
          </p:cNvPr>
          <p:cNvSpPr>
            <a:spLocks noGrp="1"/>
          </p:cNvSpPr>
          <p:nvPr>
            <p:ph sz="half" idx="1"/>
          </p:nvPr>
        </p:nvSpPr>
        <p:spPr/>
        <p:txBody>
          <a:bodyPr/>
          <a:lstStyle/>
          <a:p>
            <a:r>
              <a:rPr lang="en-US" dirty="0"/>
              <a:t>1.16(b): Permissive grounds for withdrawal:</a:t>
            </a:r>
          </a:p>
          <a:p>
            <a:pPr lvl="1"/>
            <a:r>
              <a:rPr lang="en-US" dirty="0"/>
              <a:t>(1) withdrawal can be accomplished without material adverse effect on the interests of the client;</a:t>
            </a:r>
          </a:p>
          <a:p>
            <a:pPr lvl="2"/>
            <a:r>
              <a:rPr lang="en-US" dirty="0"/>
              <a:t>[withdrawal occurred at trial]</a:t>
            </a:r>
          </a:p>
        </p:txBody>
      </p:sp>
      <p:pic>
        <p:nvPicPr>
          <p:cNvPr id="8" name="Content Placeholder 7" descr="A sign with white text on it&#10;&#10;Description automatically generated">
            <a:extLst>
              <a:ext uri="{FF2B5EF4-FFF2-40B4-BE49-F238E27FC236}">
                <a16:creationId xmlns:a16="http://schemas.microsoft.com/office/drawing/2014/main" id="{C01EFF9C-4621-2ADB-0430-B695CC740B97}"/>
              </a:ext>
            </a:extLst>
          </p:cNvPr>
          <p:cNvPicPr>
            <a:picLocks noGrp="1" noChangeAspect="1"/>
          </p:cNvPicPr>
          <p:nvPr>
            <p:ph sz="half" idx="2"/>
          </p:nvPr>
        </p:nvPicPr>
        <p:blipFill>
          <a:blip r:embed="rId2"/>
          <a:stretch>
            <a:fillRect/>
          </a:stretch>
        </p:blipFill>
        <p:spPr>
          <a:xfrm>
            <a:off x="6813550" y="3017044"/>
            <a:ext cx="3898900" cy="1968500"/>
          </a:xfrm>
        </p:spPr>
      </p:pic>
    </p:spTree>
    <p:extLst>
      <p:ext uri="{BB962C8B-B14F-4D97-AF65-F5344CB8AC3E}">
        <p14:creationId xmlns:p14="http://schemas.microsoft.com/office/powerpoint/2010/main" val="8507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C192-8C44-9189-5EE9-D2E6EB7A70B1}"/>
              </a:ext>
            </a:extLst>
          </p:cNvPr>
          <p:cNvSpPr>
            <a:spLocks noGrp="1"/>
          </p:cNvSpPr>
          <p:nvPr>
            <p:ph type="title"/>
          </p:nvPr>
        </p:nvSpPr>
        <p:spPr/>
        <p:txBody>
          <a:bodyPr/>
          <a:lstStyle/>
          <a:p>
            <a:pPr algn="ctr"/>
            <a:r>
              <a:rPr lang="en-US" dirty="0"/>
              <a:t>TRPC Rule 1.16:  Declining or Terminating Representation</a:t>
            </a:r>
          </a:p>
        </p:txBody>
      </p:sp>
      <p:sp>
        <p:nvSpPr>
          <p:cNvPr id="5" name="Content Placeholder 4">
            <a:extLst>
              <a:ext uri="{FF2B5EF4-FFF2-40B4-BE49-F238E27FC236}">
                <a16:creationId xmlns:a16="http://schemas.microsoft.com/office/drawing/2014/main" id="{D99CF5CB-DCDE-275D-DA0C-514F454D17D5}"/>
              </a:ext>
            </a:extLst>
          </p:cNvPr>
          <p:cNvSpPr>
            <a:spLocks noGrp="1"/>
          </p:cNvSpPr>
          <p:nvPr>
            <p:ph sz="half" idx="1"/>
          </p:nvPr>
        </p:nvSpPr>
        <p:spPr/>
        <p:txBody>
          <a:bodyPr>
            <a:normAutofit fontScale="85000" lnSpcReduction="10000"/>
          </a:bodyPr>
          <a:lstStyle/>
          <a:p>
            <a:r>
              <a:rPr lang="en-US" dirty="0"/>
              <a:t>1.16(b): Permissive grounds for withdrawal:</a:t>
            </a:r>
          </a:p>
          <a:p>
            <a:pPr marL="466725" lvl="1"/>
            <a:r>
              <a:rPr lang="en-US" dirty="0"/>
              <a:t>(5) the client fails substantially to fulfill an obligation to the lawyer regarding the lawyer's services and has been given reasonable warning that the lawyer will withdraw unless the obligation is fulfilled;</a:t>
            </a:r>
          </a:p>
          <a:p>
            <a:pPr marL="457200" lvl="1" indent="0">
              <a:buNone/>
            </a:pPr>
            <a:endParaRPr lang="en-US" dirty="0"/>
          </a:p>
          <a:p>
            <a:pPr marL="466725" lvl="1" indent="-401638"/>
            <a:r>
              <a:rPr lang="en-US" dirty="0"/>
              <a:t>“We do not know how many appointments Mother missed or if Mother offered counsel any explanation for not attending. Nor did the court ascertain whether counsel gave Mother any prior warning that she intended to withdraw.” </a:t>
            </a:r>
            <a:r>
              <a:rPr lang="en-US" i="1" dirty="0"/>
              <a:t>In re Lila F</a:t>
            </a:r>
            <a:r>
              <a:rPr lang="en-US" dirty="0"/>
              <a:t>., 2024 WL 1480174 (Tenn. Ct. App. April 5, 2024)</a:t>
            </a:r>
          </a:p>
        </p:txBody>
      </p:sp>
      <p:pic>
        <p:nvPicPr>
          <p:cNvPr id="8" name="Content Placeholder 7" descr="A sign with white text on it&#10;&#10;Description automatically generated">
            <a:extLst>
              <a:ext uri="{FF2B5EF4-FFF2-40B4-BE49-F238E27FC236}">
                <a16:creationId xmlns:a16="http://schemas.microsoft.com/office/drawing/2014/main" id="{C01EFF9C-4621-2ADB-0430-B695CC740B97}"/>
              </a:ext>
            </a:extLst>
          </p:cNvPr>
          <p:cNvPicPr>
            <a:picLocks noGrp="1" noChangeAspect="1"/>
          </p:cNvPicPr>
          <p:nvPr>
            <p:ph sz="half" idx="2"/>
          </p:nvPr>
        </p:nvPicPr>
        <p:blipFill>
          <a:blip r:embed="rId2"/>
          <a:stretch>
            <a:fillRect/>
          </a:stretch>
        </p:blipFill>
        <p:spPr>
          <a:xfrm>
            <a:off x="6813550" y="3017044"/>
            <a:ext cx="3898900" cy="1968500"/>
          </a:xfrm>
        </p:spPr>
      </p:pic>
    </p:spTree>
    <p:extLst>
      <p:ext uri="{BB962C8B-B14F-4D97-AF65-F5344CB8AC3E}">
        <p14:creationId xmlns:p14="http://schemas.microsoft.com/office/powerpoint/2010/main" val="261860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C192-8C44-9189-5EE9-D2E6EB7A70B1}"/>
              </a:ext>
            </a:extLst>
          </p:cNvPr>
          <p:cNvSpPr>
            <a:spLocks noGrp="1"/>
          </p:cNvSpPr>
          <p:nvPr>
            <p:ph type="title"/>
          </p:nvPr>
        </p:nvSpPr>
        <p:spPr/>
        <p:txBody>
          <a:bodyPr/>
          <a:lstStyle/>
          <a:p>
            <a:pPr algn="ctr"/>
            <a:r>
              <a:rPr lang="en-US" dirty="0"/>
              <a:t>TRPC Rule 1.16:  Declining or Terminating Representation</a:t>
            </a:r>
          </a:p>
        </p:txBody>
      </p:sp>
      <p:sp>
        <p:nvSpPr>
          <p:cNvPr id="5" name="Content Placeholder 4">
            <a:extLst>
              <a:ext uri="{FF2B5EF4-FFF2-40B4-BE49-F238E27FC236}">
                <a16:creationId xmlns:a16="http://schemas.microsoft.com/office/drawing/2014/main" id="{D99CF5CB-DCDE-275D-DA0C-514F454D17D5}"/>
              </a:ext>
            </a:extLst>
          </p:cNvPr>
          <p:cNvSpPr>
            <a:spLocks noGrp="1"/>
          </p:cNvSpPr>
          <p:nvPr>
            <p:ph sz="half" idx="1"/>
          </p:nvPr>
        </p:nvSpPr>
        <p:spPr/>
        <p:txBody>
          <a:bodyPr>
            <a:normAutofit fontScale="85000" lnSpcReduction="20000"/>
          </a:bodyPr>
          <a:lstStyle/>
          <a:p>
            <a:r>
              <a:rPr lang="en-US" dirty="0"/>
              <a:t>1.16(b): Permissive grounds for withdrawal:</a:t>
            </a:r>
          </a:p>
          <a:p>
            <a:pPr marL="466725" lvl="1"/>
            <a:r>
              <a:rPr lang="en-US" dirty="0"/>
              <a:t>(6) the representation will result in an unanticipated and substantial financial burden on the lawyer </a:t>
            </a:r>
            <a:r>
              <a:rPr lang="en-US" i="1" dirty="0"/>
              <a:t>or has been rendered unreasonably difficult by the client</a:t>
            </a:r>
            <a:r>
              <a:rPr lang="en-US" dirty="0"/>
              <a:t>;</a:t>
            </a:r>
          </a:p>
          <a:p>
            <a:pPr marL="466725" lvl="1"/>
            <a:r>
              <a:rPr lang="en-US" dirty="0"/>
              <a:t>Mother had missed one meeting before, but …</a:t>
            </a:r>
          </a:p>
          <a:p>
            <a:pPr marL="466725" lvl="1"/>
            <a:r>
              <a:rPr lang="en-US" dirty="0"/>
              <a:t>Counsel offered no other information about her efforts to communicate with her client during the representation.</a:t>
            </a:r>
          </a:p>
          <a:p>
            <a:pPr marL="466725" lvl="1"/>
            <a:r>
              <a:rPr lang="en-US" dirty="0"/>
              <a:t> “Mother at least attempted to notify counsel about her whereabouts on the day of trial. Counsel did not indicate whether she tried to contact her client after receiving the email about the job interview.”</a:t>
            </a:r>
          </a:p>
        </p:txBody>
      </p:sp>
      <p:pic>
        <p:nvPicPr>
          <p:cNvPr id="8" name="Content Placeholder 7" descr="A sign with white text on it&#10;&#10;Description automatically generated">
            <a:extLst>
              <a:ext uri="{FF2B5EF4-FFF2-40B4-BE49-F238E27FC236}">
                <a16:creationId xmlns:a16="http://schemas.microsoft.com/office/drawing/2014/main" id="{C01EFF9C-4621-2ADB-0430-B695CC740B97}"/>
              </a:ext>
            </a:extLst>
          </p:cNvPr>
          <p:cNvPicPr>
            <a:picLocks noGrp="1" noChangeAspect="1"/>
          </p:cNvPicPr>
          <p:nvPr>
            <p:ph sz="half" idx="2"/>
          </p:nvPr>
        </p:nvPicPr>
        <p:blipFill>
          <a:blip r:embed="rId2"/>
          <a:stretch>
            <a:fillRect/>
          </a:stretch>
        </p:blipFill>
        <p:spPr>
          <a:xfrm>
            <a:off x="6813550" y="3017044"/>
            <a:ext cx="3898900" cy="1968500"/>
          </a:xfrm>
        </p:spPr>
      </p:pic>
    </p:spTree>
    <p:extLst>
      <p:ext uri="{BB962C8B-B14F-4D97-AF65-F5344CB8AC3E}">
        <p14:creationId xmlns:p14="http://schemas.microsoft.com/office/powerpoint/2010/main" val="44966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C192-8C44-9189-5EE9-D2E6EB7A70B1}"/>
              </a:ext>
            </a:extLst>
          </p:cNvPr>
          <p:cNvSpPr>
            <a:spLocks noGrp="1"/>
          </p:cNvSpPr>
          <p:nvPr>
            <p:ph type="title"/>
          </p:nvPr>
        </p:nvSpPr>
        <p:spPr/>
        <p:txBody>
          <a:bodyPr/>
          <a:lstStyle/>
          <a:p>
            <a:pPr algn="ctr"/>
            <a:r>
              <a:rPr lang="en-US" dirty="0"/>
              <a:t>TRPC Rule 1.16:  Declining or Terminating Representation</a:t>
            </a:r>
          </a:p>
        </p:txBody>
      </p:sp>
      <p:sp>
        <p:nvSpPr>
          <p:cNvPr id="5" name="Content Placeholder 4">
            <a:extLst>
              <a:ext uri="{FF2B5EF4-FFF2-40B4-BE49-F238E27FC236}">
                <a16:creationId xmlns:a16="http://schemas.microsoft.com/office/drawing/2014/main" id="{D99CF5CB-DCDE-275D-DA0C-514F454D17D5}"/>
              </a:ext>
            </a:extLst>
          </p:cNvPr>
          <p:cNvSpPr>
            <a:spLocks noGrp="1"/>
          </p:cNvSpPr>
          <p:nvPr>
            <p:ph sz="half" idx="1"/>
          </p:nvPr>
        </p:nvSpPr>
        <p:spPr/>
        <p:txBody>
          <a:bodyPr>
            <a:normAutofit fontScale="92500" lnSpcReduction="10000"/>
          </a:bodyPr>
          <a:lstStyle/>
          <a:p>
            <a:r>
              <a:rPr lang="en-US" dirty="0"/>
              <a:t>1.16(d):  A lawyer who … withdraws from representation of a client, shall, to the extent reasonably practicable, take steps to protect the client's interests. Depending on the circumstances, protecting the client's interests may include:</a:t>
            </a:r>
          </a:p>
          <a:p>
            <a:r>
              <a:rPr lang="en-US" dirty="0"/>
              <a:t>(1) giving reasonable notice to the client;</a:t>
            </a:r>
          </a:p>
          <a:p>
            <a:r>
              <a:rPr lang="en-US" dirty="0"/>
              <a:t>(2) allowing time for the employment of other counsel; …</a:t>
            </a:r>
          </a:p>
        </p:txBody>
      </p:sp>
      <p:pic>
        <p:nvPicPr>
          <p:cNvPr id="8" name="Content Placeholder 7" descr="A sign with white text on it&#10;&#10;Description automatically generated">
            <a:extLst>
              <a:ext uri="{FF2B5EF4-FFF2-40B4-BE49-F238E27FC236}">
                <a16:creationId xmlns:a16="http://schemas.microsoft.com/office/drawing/2014/main" id="{C01EFF9C-4621-2ADB-0430-B695CC740B97}"/>
              </a:ext>
            </a:extLst>
          </p:cNvPr>
          <p:cNvPicPr>
            <a:picLocks noGrp="1" noChangeAspect="1"/>
          </p:cNvPicPr>
          <p:nvPr>
            <p:ph sz="half" idx="2"/>
          </p:nvPr>
        </p:nvPicPr>
        <p:blipFill>
          <a:blip r:embed="rId2"/>
          <a:stretch>
            <a:fillRect/>
          </a:stretch>
        </p:blipFill>
        <p:spPr>
          <a:xfrm>
            <a:off x="6813550" y="3017044"/>
            <a:ext cx="3898900" cy="1968500"/>
          </a:xfrm>
        </p:spPr>
      </p:pic>
    </p:spTree>
    <p:extLst>
      <p:ext uri="{BB962C8B-B14F-4D97-AF65-F5344CB8AC3E}">
        <p14:creationId xmlns:p14="http://schemas.microsoft.com/office/powerpoint/2010/main" val="130252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4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F998BB-A3DB-44D3-3509-F01C68F33540}"/>
              </a:ext>
            </a:extLst>
          </p:cNvPr>
          <p:cNvSpPr txBox="1"/>
          <p:nvPr/>
        </p:nvSpPr>
        <p:spPr>
          <a:xfrm>
            <a:off x="640080" y="2074363"/>
            <a:ext cx="2752354" cy="2709275"/>
          </a:xfrm>
          <a:prstGeom prst="ellipse">
            <a:avLst/>
          </a:prstGeom>
          <a:solidFill>
            <a:srgbClr val="262626"/>
          </a:solidFill>
          <a:ln w="174625" cmpd="thinThick">
            <a:solidFill>
              <a:srgbClr val="262626"/>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400" kern="1200">
                <a:solidFill>
                  <a:srgbClr val="FFFFFF"/>
                </a:solidFill>
                <a:latin typeface="+mj-lt"/>
                <a:ea typeface="+mj-ea"/>
                <a:cs typeface="+mj-cs"/>
              </a:rPr>
              <a:t>Zealous Advocacy or Just Being a Jerk?  You Make the Call!</a:t>
            </a:r>
          </a:p>
        </p:txBody>
      </p:sp>
      <p:pic>
        <p:nvPicPr>
          <p:cNvPr id="6" name="Picture 5" descr="A black background with orange and blue text&#10;&#10;Description automatically generated">
            <a:extLst>
              <a:ext uri="{FF2B5EF4-FFF2-40B4-BE49-F238E27FC236}">
                <a16:creationId xmlns:a16="http://schemas.microsoft.com/office/drawing/2014/main" id="{111AD328-9D0A-4739-BCAC-18B72397BAB6}"/>
              </a:ext>
            </a:extLst>
          </p:cNvPr>
          <p:cNvPicPr>
            <a:picLocks noChangeAspect="1"/>
          </p:cNvPicPr>
          <p:nvPr/>
        </p:nvPicPr>
        <p:blipFill>
          <a:blip r:embed="rId2"/>
          <a:stretch>
            <a:fillRect/>
          </a:stretch>
        </p:blipFill>
        <p:spPr>
          <a:xfrm>
            <a:off x="4038600" y="1405626"/>
            <a:ext cx="7188199" cy="4043359"/>
          </a:xfrm>
          <a:prstGeom prst="rect">
            <a:avLst/>
          </a:prstGeom>
        </p:spPr>
      </p:pic>
    </p:spTree>
    <p:extLst>
      <p:ext uri="{BB962C8B-B14F-4D97-AF65-F5344CB8AC3E}">
        <p14:creationId xmlns:p14="http://schemas.microsoft.com/office/powerpoint/2010/main" val="156770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r>
              <a:rPr lang="en-US" sz="2200" dirty="0"/>
              <a:t>Lawyer M represented Plaintiff in a health care matter.</a:t>
            </a:r>
          </a:p>
          <a:p>
            <a:r>
              <a:rPr lang="en-US" sz="2200" dirty="0"/>
              <a:t>The lawyer for one of the defendants died unexpectedly. His associated office notified Lawyer M that day.</a:t>
            </a:r>
          </a:p>
          <a:p>
            <a:r>
              <a:rPr lang="en-US" sz="2200" dirty="0"/>
              <a:t>At 12:48 p.m. that day, Lawyer M sent an email to the associate expressing his condolences and alerting her to several outstanding issues in several cases …</a:t>
            </a:r>
          </a:p>
          <a:p>
            <a:endParaRPr lang="en-US" sz="2200" dirty="0"/>
          </a:p>
          <a:p>
            <a:pPr marL="0" indent="0">
              <a:buNone/>
            </a:pPr>
            <a:endParaRPr lang="en-US" sz="2200" dirty="0"/>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33656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000" cap="none" spc="0" baseline="0" dirty="0"/>
              <a:t>The General Conflict of Interest Rule for a Lawyer who has Formerly Served as a Public Officer or Employee of the Government:  Rule 1.11(a)</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fontScale="92500"/>
          </a:bodyPr>
          <a:lstStyle/>
          <a:p>
            <a:pPr marL="0" indent="0">
              <a:buNone/>
            </a:pPr>
            <a:r>
              <a:rPr lang="en-US" sz="2400" dirty="0"/>
              <a:t>(a): Except as law may otherwise expressly permit, a lawyer who has formerly served as a public officer or employee of the government:</a:t>
            </a:r>
          </a:p>
          <a:p>
            <a:pPr marL="0" indent="0">
              <a:buNone/>
            </a:pPr>
            <a:r>
              <a:rPr lang="en-US" sz="2400" dirty="0"/>
              <a:t>…</a:t>
            </a:r>
          </a:p>
          <a:p>
            <a:pPr marL="0" indent="0">
              <a:buNone/>
            </a:pPr>
            <a:r>
              <a:rPr lang="en-US" sz="2400" dirty="0"/>
              <a:t>(2) shall not otherwise represent a client in connection with </a:t>
            </a:r>
            <a:r>
              <a:rPr lang="en-US" sz="2400" b="1" i="1" dirty="0"/>
              <a:t>a matter in which the lawyer participated personally and substantially </a:t>
            </a:r>
            <a:r>
              <a:rPr lang="en-US" sz="2400" dirty="0"/>
              <a:t>as a public officer or employee, unless the appropriate government agency gives its informed consent, confirmed in writing, to the representation.</a:t>
            </a:r>
          </a:p>
        </p:txBody>
      </p:sp>
    </p:spTree>
    <p:extLst>
      <p:ext uri="{BB962C8B-B14F-4D97-AF65-F5344CB8AC3E}">
        <p14:creationId xmlns:p14="http://schemas.microsoft.com/office/powerpoint/2010/main" val="376172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r>
              <a:rPr lang="en-US" sz="2200" dirty="0"/>
              <a:t>… and then at 3:58 p.m. that same day, Lawyer M filed a Motion for Default Judgment in the health care case.</a:t>
            </a:r>
          </a:p>
          <a:p>
            <a:pPr marL="0" indent="0">
              <a:buNone/>
            </a:pPr>
            <a:endParaRPr lang="en-US" sz="2200" dirty="0"/>
          </a:p>
          <a:p>
            <a:pPr marL="0" indent="0">
              <a:buNone/>
            </a:pPr>
            <a:endParaRPr lang="en-US" sz="2200" dirty="0"/>
          </a:p>
          <a:p>
            <a:r>
              <a:rPr lang="en-US" sz="2200" b="1" dirty="0"/>
              <a:t>Question</a:t>
            </a:r>
            <a:r>
              <a:rPr lang="en-US" sz="2200" dirty="0"/>
              <a:t>:  Zealous advocacy or just being a jerk?</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283539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Zealous advocacy or just being a jerk?</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Zealous advocacy</a:t>
            </a:r>
          </a:p>
          <a:p>
            <a:pPr marL="457200" indent="-457200">
              <a:lnSpc>
                <a:spcPct val="110000"/>
              </a:lnSpc>
              <a:buAutoNum type="alphaUcParenBoth"/>
            </a:pPr>
            <a:r>
              <a:rPr lang="en-US" sz="2400" dirty="0"/>
              <a:t>Just being a jerk</a:t>
            </a: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368750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AC4B5-1060-8B9E-0E7E-BC0C0F4AD257}"/>
              </a:ext>
            </a:extLst>
          </p:cNvPr>
          <p:cNvSpPr>
            <a:spLocks noGrp="1"/>
          </p:cNvSpPr>
          <p:nvPr>
            <p:ph type="title"/>
          </p:nvPr>
        </p:nvSpPr>
        <p:spPr>
          <a:xfrm>
            <a:off x="6103658" y="741391"/>
            <a:ext cx="5219307" cy="1616203"/>
          </a:xfrm>
        </p:spPr>
        <p:txBody>
          <a:bodyPr vert="horz" lIns="91440" tIns="45720" rIns="91440" bIns="45720" rtlCol="0" anchor="b">
            <a:normAutofit/>
          </a:bodyPr>
          <a:lstStyle/>
          <a:p>
            <a:br>
              <a:rPr lang="en-US" sz="3200" kern="1200">
                <a:solidFill>
                  <a:schemeClr val="tx1"/>
                </a:solidFill>
                <a:latin typeface="+mj-lt"/>
                <a:ea typeface="+mj-ea"/>
                <a:cs typeface="+mj-cs"/>
              </a:rPr>
            </a:br>
            <a:r>
              <a:rPr lang="en-US" sz="3200" kern="1200">
                <a:solidFill>
                  <a:schemeClr val="tx1"/>
                </a:solidFill>
                <a:latin typeface="+mj-lt"/>
                <a:ea typeface="+mj-ea"/>
                <a:cs typeface="+mj-cs"/>
              </a:rPr>
              <a:t>TRPC Rule 1.3:  Diligence</a:t>
            </a:r>
            <a:br>
              <a:rPr lang="en-US" sz="3200" kern="1200">
                <a:solidFill>
                  <a:schemeClr val="tx1"/>
                </a:solidFill>
                <a:latin typeface="+mj-lt"/>
                <a:ea typeface="+mj-ea"/>
                <a:cs typeface="+mj-cs"/>
              </a:rPr>
            </a:br>
            <a:endParaRPr lang="en-US" sz="3200" kern="1200">
              <a:solidFill>
                <a:schemeClr val="tx1"/>
              </a:solidFill>
              <a:latin typeface="+mj-lt"/>
              <a:ea typeface="+mj-ea"/>
              <a:cs typeface="+mj-cs"/>
            </a:endParaRPr>
          </a:p>
        </p:txBody>
      </p:sp>
      <p:pic>
        <p:nvPicPr>
          <p:cNvPr id="8" name="Content Placeholder 7" descr="A close up of a document&#10;&#10;Description automatically generated">
            <a:extLst>
              <a:ext uri="{FF2B5EF4-FFF2-40B4-BE49-F238E27FC236}">
                <a16:creationId xmlns:a16="http://schemas.microsoft.com/office/drawing/2014/main" id="{25573624-5713-0720-A18F-182E8F54E46D}"/>
              </a:ext>
            </a:extLst>
          </p:cNvPr>
          <p:cNvPicPr>
            <a:picLocks noGrp="1" noChangeAspect="1"/>
          </p:cNvPicPr>
          <p:nvPr>
            <p:ph sz="half" idx="1"/>
          </p:nvPr>
        </p:nvPicPr>
        <p:blipFill>
          <a:blip r:embed="rId2"/>
          <a:stretch>
            <a:fillRect/>
          </a:stretch>
        </p:blipFill>
        <p:spPr>
          <a:xfrm rot="16200000">
            <a:off x="2104222" y="1170589"/>
            <a:ext cx="1774513" cy="4408730"/>
          </a:xfrm>
          <a:prstGeom prst="rect">
            <a:avLst/>
          </a:prstGeom>
        </p:spPr>
      </p:pic>
      <p:sp>
        <p:nvSpPr>
          <p:cNvPr id="6" name="Content Placeholder 5">
            <a:extLst>
              <a:ext uri="{FF2B5EF4-FFF2-40B4-BE49-F238E27FC236}">
                <a16:creationId xmlns:a16="http://schemas.microsoft.com/office/drawing/2014/main" id="{6DD3E407-81A0-BA36-DC10-A1EC99BB5AA8}"/>
              </a:ext>
            </a:extLst>
          </p:cNvPr>
          <p:cNvSpPr>
            <a:spLocks noGrp="1"/>
          </p:cNvSpPr>
          <p:nvPr>
            <p:ph sz="half" idx="2"/>
          </p:nvPr>
        </p:nvSpPr>
        <p:spPr>
          <a:xfrm>
            <a:off x="6103657" y="2533475"/>
            <a:ext cx="5219307" cy="3448225"/>
          </a:xfrm>
        </p:spPr>
        <p:txBody>
          <a:bodyPr vert="horz" lIns="91440" tIns="45720" rIns="91440" bIns="45720" rtlCol="0" anchor="t">
            <a:normAutofit/>
          </a:bodyPr>
          <a:lstStyle/>
          <a:p>
            <a:pPr marL="0" indent="0">
              <a:buNone/>
            </a:pPr>
            <a:r>
              <a:rPr lang="en-US" sz="2200" dirty="0"/>
              <a:t>Comment 4:  “A lawyer must also act with commitment and dedication to the interests of the client and with zeal in advocacy upon the client's behalf. A lawyer is not bound, however, to press for every advantage that might be realized for a client. … The lawyer's duty to act with reasonable diligence does not require the use of offensive tactics or preclude the treating of all persons involved in the legal process with courtesy and respect.</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73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9F10-D4FF-3DB6-7AF7-2DC80D62E317}"/>
              </a:ext>
            </a:extLst>
          </p:cNvPr>
          <p:cNvSpPr>
            <a:spLocks noGrp="1"/>
          </p:cNvSpPr>
          <p:nvPr>
            <p:ph type="title"/>
          </p:nvPr>
        </p:nvSpPr>
        <p:spPr/>
        <p:txBody>
          <a:bodyPr>
            <a:normAutofit fontScale="90000"/>
          </a:bodyPr>
          <a:lstStyle/>
          <a:p>
            <a:r>
              <a:rPr lang="en-US" i="1" dirty="0"/>
              <a:t>Manookian v. Board of Professional Responsibility of Supreme Court of Tennessee, </a:t>
            </a:r>
            <a:r>
              <a:rPr lang="en-US" dirty="0"/>
              <a:t>685 S.W.3d 744 (Tenn. 2024)</a:t>
            </a:r>
          </a:p>
        </p:txBody>
      </p:sp>
      <p:sp>
        <p:nvSpPr>
          <p:cNvPr id="3" name="Content Placeholder 2">
            <a:extLst>
              <a:ext uri="{FF2B5EF4-FFF2-40B4-BE49-F238E27FC236}">
                <a16:creationId xmlns:a16="http://schemas.microsoft.com/office/drawing/2014/main" id="{FC39315D-EE69-D655-17EA-4871835420AF}"/>
              </a:ext>
            </a:extLst>
          </p:cNvPr>
          <p:cNvSpPr>
            <a:spLocks noGrp="1"/>
          </p:cNvSpPr>
          <p:nvPr>
            <p:ph idx="1"/>
          </p:nvPr>
        </p:nvSpPr>
        <p:spPr/>
        <p:txBody>
          <a:bodyPr>
            <a:normAutofit fontScale="92500" lnSpcReduction="10000"/>
          </a:bodyPr>
          <a:lstStyle/>
          <a:p>
            <a:pPr marL="0" indent="0">
              <a:buNone/>
            </a:pPr>
            <a:endParaRPr lang="en-US" dirty="0"/>
          </a:p>
          <a:p>
            <a:pPr marL="0" indent="0">
              <a:buNone/>
            </a:pPr>
            <a:r>
              <a:rPr lang="en-US" dirty="0"/>
              <a:t>“Being a zealous advocate does not mean that one abandons all sense of professionalism, courtesy and common decency. It is clear that counsel for plaintiff was attempting to gain a tactical advantage by aggressively pursuing the claim for default on the very day of Mr. </a:t>
            </a:r>
            <a:r>
              <a:rPr lang="en-US" dirty="0" err="1"/>
              <a:t>Geracioti's</a:t>
            </a:r>
            <a:r>
              <a:rPr lang="en-US" dirty="0"/>
              <a:t> death; despite the fact that all parties had been actively engaged in pretrial proceedings and plaintiff's counsel never complained after striking the original motion [for default judgment]....</a:t>
            </a:r>
          </a:p>
          <a:p>
            <a:pPr marL="0" indent="0">
              <a:buNone/>
            </a:pPr>
            <a:r>
              <a:rPr lang="en-US" dirty="0"/>
              <a:t>It is with regret that this Court must reprimand all of plaintiff's counsel for conduct that is unbecoming members of the Bar and officers of the court. Hopefully counsel will apply this constructively and thereby avoid such reprehensible behavior in the future.”</a:t>
            </a:r>
          </a:p>
        </p:txBody>
      </p:sp>
    </p:spTree>
    <p:extLst>
      <p:ext uri="{BB962C8B-B14F-4D97-AF65-F5344CB8AC3E}">
        <p14:creationId xmlns:p14="http://schemas.microsoft.com/office/powerpoint/2010/main" val="9329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r>
              <a:rPr lang="en-US" sz="2200" dirty="0"/>
              <a:t>Lawyer G, the lawyer for one of the other defendants in the case, was Lawyer M’s former employer.</a:t>
            </a:r>
          </a:p>
          <a:p>
            <a:r>
              <a:rPr lang="en-US" sz="2200" dirty="0"/>
              <a:t>While in high school, Lawyer G’s daughter attended her high school after consuming alcohol.  Was suspended from school.</a:t>
            </a:r>
          </a:p>
          <a:p>
            <a:r>
              <a:rPr lang="en-US" sz="2200" dirty="0"/>
              <a:t>Lawyer G sent Lawyer M an email detailing deficiencies in Lawyer M’s discovery responses.</a:t>
            </a:r>
          </a:p>
          <a:p>
            <a:r>
              <a:rPr lang="en-US" sz="2200" dirty="0"/>
              <a:t>Lawyer M responded with an email containing the following language:</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6387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397546" y="2391157"/>
            <a:ext cx="5458968" cy="4136354"/>
          </a:xfrm>
        </p:spPr>
        <p:txBody>
          <a:bodyPr vert="horz" lIns="91440" tIns="45720" rIns="91440" bIns="45720" rtlCol="0" anchor="t">
            <a:noAutofit/>
          </a:bodyPr>
          <a:lstStyle/>
          <a:p>
            <a:pPr marL="0" indent="0">
              <a:buNone/>
            </a:pPr>
            <a:r>
              <a:rPr lang="en-US" sz="2200" dirty="0"/>
              <a:t>Lawyer G –</a:t>
            </a:r>
          </a:p>
          <a:p>
            <a:pPr marL="0" indent="0">
              <a:buNone/>
            </a:pPr>
            <a:r>
              <a:rPr lang="en-US" sz="2200" dirty="0"/>
              <a:t>I hear [name of Lawyer G’s daughter] is working at [name of daughter's employer]. What a fantastic opportunity; particularly given her history of academic failure and alcohol and substance abuse.</a:t>
            </a:r>
          </a:p>
          <a:p>
            <a:pPr marL="0" indent="0">
              <a:buNone/>
            </a:pPr>
            <a:r>
              <a:rPr lang="en-US" sz="2200" dirty="0"/>
              <a:t>I happen to have some very close friends at [name of daughter's employer]. I will make it a point to see what I can do regarding her prospects there. I am reminded that it is good for us to keep apprised of each other's lives and the things we can do to influence them.</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268388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Zealous advocacy or just being a jerk?</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Zealous advocacy</a:t>
            </a:r>
          </a:p>
          <a:p>
            <a:pPr marL="457200" indent="-457200">
              <a:lnSpc>
                <a:spcPct val="110000"/>
              </a:lnSpc>
              <a:buAutoNum type="alphaUcParenBoth"/>
            </a:pPr>
            <a:r>
              <a:rPr lang="en-US" sz="2400" dirty="0"/>
              <a:t>Just being a jerk</a:t>
            </a: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64859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Was he just being a jerk? Or did he actually violate a rule of professional conduct?</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Just being a jerk</a:t>
            </a:r>
          </a:p>
          <a:p>
            <a:pPr marL="457200" indent="-457200">
              <a:lnSpc>
                <a:spcPct val="110000"/>
              </a:lnSpc>
              <a:buAutoNum type="alphaUcParenBoth"/>
            </a:pPr>
            <a:r>
              <a:rPr lang="en-US" sz="2400" dirty="0"/>
              <a:t>Violated a rule of professional conduct</a:t>
            </a: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343535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A016EB-D1E4-1A38-FE65-B77337699164}"/>
              </a:ext>
            </a:extLst>
          </p:cNvPr>
          <p:cNvSpPr>
            <a:spLocks noGrp="1"/>
          </p:cNvSpPr>
          <p:nvPr>
            <p:ph type="title"/>
          </p:nvPr>
        </p:nvSpPr>
        <p:spPr>
          <a:xfrm>
            <a:off x="6739128" y="638089"/>
            <a:ext cx="4818888" cy="1476801"/>
          </a:xfrm>
        </p:spPr>
        <p:txBody>
          <a:bodyPr vert="horz" lIns="91440" tIns="45720" rIns="91440" bIns="45720" rtlCol="0" anchor="b">
            <a:normAutofit fontScale="90000"/>
          </a:bodyPr>
          <a:lstStyle/>
          <a:p>
            <a:r>
              <a:rPr lang="en-US" sz="3400" kern="1200" dirty="0">
                <a:solidFill>
                  <a:schemeClr val="tx1"/>
                </a:solidFill>
                <a:latin typeface="+mj-lt"/>
                <a:ea typeface="+mj-ea"/>
                <a:cs typeface="+mj-cs"/>
              </a:rPr>
              <a:t>TRPC Rule 4.4:  Respect for the Rights of Third Persons</a:t>
            </a:r>
          </a:p>
        </p:txBody>
      </p:sp>
      <p:pic>
        <p:nvPicPr>
          <p:cNvPr id="12" name="Content Placeholder 11" descr="A close up of a paper&#10;&#10;Description automatically generated">
            <a:extLst>
              <a:ext uri="{FF2B5EF4-FFF2-40B4-BE49-F238E27FC236}">
                <a16:creationId xmlns:a16="http://schemas.microsoft.com/office/drawing/2014/main" id="{C76B5F6E-D0E7-29CC-88AC-1D801515E5B1}"/>
              </a:ext>
            </a:extLst>
          </p:cNvPr>
          <p:cNvPicPr>
            <a:picLocks noGrp="1" noChangeAspect="1"/>
          </p:cNvPicPr>
          <p:nvPr>
            <p:ph sz="half" idx="2"/>
          </p:nvPr>
        </p:nvPicPr>
        <p:blipFill>
          <a:blip r:embed="rId2"/>
          <a:stretch>
            <a:fillRect/>
          </a:stretch>
        </p:blipFill>
        <p:spPr>
          <a:xfrm rot="16200000">
            <a:off x="2582517" y="699516"/>
            <a:ext cx="1555805" cy="5458968"/>
          </a:xfrm>
          <a:prstGeom prst="rect">
            <a:avLst/>
          </a:prstGeom>
        </p:spPr>
      </p:pic>
      <p:sp>
        <p:nvSpPr>
          <p:cNvPr id="2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9775C1B-A5D4-5917-D797-9518BF61D4B2}"/>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marL="0" indent="0">
              <a:buNone/>
            </a:pPr>
            <a:r>
              <a:rPr lang="en-US" sz="2200" dirty="0"/>
              <a:t>(a) In representing a client, a lawyer shall not: (1) use means that have no substantial purpose other than to embarrass, delay, or burden a third person or knowingly use methods of obtaining evidence that violate the legal rights of such a person;</a:t>
            </a:r>
          </a:p>
        </p:txBody>
      </p:sp>
    </p:spTree>
    <p:extLst>
      <p:ext uri="{BB962C8B-B14F-4D97-AF65-F5344CB8AC3E}">
        <p14:creationId xmlns:p14="http://schemas.microsoft.com/office/powerpoint/2010/main" val="245138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TRPC Rule 8.4 Misconduct</a:t>
            </a:r>
            <a:br>
              <a:rPr lang="en-US" sz="4600" kern="1200">
                <a:solidFill>
                  <a:schemeClr val="tx1"/>
                </a:solidFill>
                <a:latin typeface="+mj-lt"/>
                <a:ea typeface="+mj-ea"/>
                <a:cs typeface="+mj-cs"/>
              </a:rPr>
            </a:br>
            <a:br>
              <a:rPr lang="en-US" sz="4600" kern="1200">
                <a:solidFill>
                  <a:schemeClr val="tx1"/>
                </a:solidFill>
                <a:latin typeface="+mj-lt"/>
                <a:ea typeface="+mj-ea"/>
                <a:cs typeface="+mj-cs"/>
              </a:rPr>
            </a:br>
            <a:endParaRPr lang="en-US" sz="4600" kern="1200">
              <a:solidFill>
                <a:schemeClr val="tx1"/>
              </a:solidFill>
              <a:latin typeface="+mj-lt"/>
              <a:ea typeface="+mj-ea"/>
              <a:cs typeface="+mj-cs"/>
            </a:endParaRPr>
          </a:p>
        </p:txBody>
      </p:sp>
      <p:sp>
        <p:nvSpPr>
          <p:cNvPr id="5" name="Content Placeholder 4"/>
          <p:cNvSpPr>
            <a:spLocks noGrp="1"/>
          </p:cNvSpPr>
          <p:nvPr>
            <p:ph sz="quarter"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(d): Engaging in conduct prejudicial to the administration of justice</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odel Rules.jpeg"/>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r="16184"/>
          <a:stretch/>
        </p:blipFill>
        <p:spPr>
          <a:xfrm>
            <a:off x="5160185" y="640080"/>
            <a:ext cx="6202838" cy="5550408"/>
          </a:xfrm>
          <a:prstGeom prst="rect">
            <a:avLst/>
          </a:prstGeom>
        </p:spPr>
      </p:pic>
    </p:spTree>
    <p:extLst>
      <p:ext uri="{BB962C8B-B14F-4D97-AF65-F5344CB8AC3E}">
        <p14:creationId xmlns:p14="http://schemas.microsoft.com/office/powerpoint/2010/main" val="423136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865D097-2678-68BB-4068-BBA33C06904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kern="1200" dirty="0">
                <a:solidFill>
                  <a:schemeClr val="tx1"/>
                </a:solidFill>
                <a:latin typeface="+mj-lt"/>
                <a:ea typeface="+mj-ea"/>
                <a:cs typeface="+mj-cs"/>
              </a:rPr>
              <a:t>The Special Conflicts of Interest Rules for Former and Current Government Officers and Employees</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1739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9F10-D4FF-3DB6-7AF7-2DC80D62E317}"/>
              </a:ext>
            </a:extLst>
          </p:cNvPr>
          <p:cNvSpPr>
            <a:spLocks noGrp="1"/>
          </p:cNvSpPr>
          <p:nvPr>
            <p:ph type="title"/>
          </p:nvPr>
        </p:nvSpPr>
        <p:spPr/>
        <p:txBody>
          <a:bodyPr>
            <a:noAutofit/>
          </a:bodyPr>
          <a:lstStyle/>
          <a:p>
            <a:r>
              <a:rPr lang="en-US" sz="3600" i="1" dirty="0"/>
              <a:t>Manookian v. Board of Professional Responsibility of Supreme Court of Tennessee, </a:t>
            </a:r>
            <a:r>
              <a:rPr lang="en-US" sz="3600" dirty="0"/>
              <a:t>685 S.W.3d 744 (Tenn. 2024)</a:t>
            </a:r>
          </a:p>
        </p:txBody>
      </p:sp>
      <p:sp>
        <p:nvSpPr>
          <p:cNvPr id="3" name="Content Placeholder 2">
            <a:extLst>
              <a:ext uri="{FF2B5EF4-FFF2-40B4-BE49-F238E27FC236}">
                <a16:creationId xmlns:a16="http://schemas.microsoft.com/office/drawing/2014/main" id="{FC39315D-EE69-D655-17EA-4871835420AF}"/>
              </a:ext>
            </a:extLst>
          </p:cNvPr>
          <p:cNvSpPr>
            <a:spLocks noGrp="1"/>
          </p:cNvSpPr>
          <p:nvPr>
            <p:ph idx="1"/>
          </p:nvPr>
        </p:nvSpPr>
        <p:spPr/>
        <p:txBody>
          <a:bodyPr>
            <a:normAutofit/>
          </a:bodyPr>
          <a:lstStyle/>
          <a:p>
            <a:pPr marL="0" indent="0">
              <a:buNone/>
            </a:pPr>
            <a:endParaRPr lang="en-US" dirty="0"/>
          </a:p>
          <a:p>
            <a:pPr marL="0" indent="0">
              <a:buNone/>
            </a:pPr>
            <a:r>
              <a:rPr lang="en-US" dirty="0"/>
              <a:t>BPR Disciplinary Panel:  “[T]he emails at issue served no substantial purpose other than to threaten, intimidate, demean, embarrass, harass and distract opposing counsel in the Shao case pending in the Circuit Court for Davidson County. None of the communications served to advance the litigation or advocate for Mr. Manookian's clients, which is the role of the trial lawyer.”</a:t>
            </a:r>
          </a:p>
        </p:txBody>
      </p:sp>
    </p:spTree>
    <p:extLst>
      <p:ext uri="{BB962C8B-B14F-4D97-AF65-F5344CB8AC3E}">
        <p14:creationId xmlns:p14="http://schemas.microsoft.com/office/powerpoint/2010/main" val="360318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397546" y="2391157"/>
            <a:ext cx="5458968" cy="4136354"/>
          </a:xfrm>
        </p:spPr>
        <p:txBody>
          <a:bodyPr vert="horz" lIns="91440" tIns="45720" rIns="91440" bIns="45720" rtlCol="0" anchor="t">
            <a:noAutofit/>
          </a:bodyPr>
          <a:lstStyle/>
          <a:p>
            <a:r>
              <a:rPr lang="en-US" sz="2200" dirty="0"/>
              <a:t>Lawyer G filed a disciplinary complaint against Lawyer M.  He included the email Lawyer M had sent but redacted his daughter’s name.</a:t>
            </a:r>
          </a:p>
          <a:p>
            <a:r>
              <a:rPr lang="en-US" sz="2200" dirty="0"/>
              <a:t>Lawyer M’s response included the email with the daughter’s name included.</a:t>
            </a:r>
          </a:p>
          <a:p>
            <a:endParaRPr lang="en-US" sz="2200" dirty="0"/>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183918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397546" y="2391157"/>
            <a:ext cx="5458968" cy="4136354"/>
          </a:xfrm>
        </p:spPr>
        <p:txBody>
          <a:bodyPr vert="horz" lIns="91440" tIns="45720" rIns="91440" bIns="45720" rtlCol="0" anchor="t">
            <a:noAutofit/>
          </a:bodyPr>
          <a:lstStyle/>
          <a:p>
            <a:r>
              <a:rPr lang="en-US" sz="2200" dirty="0"/>
              <a:t>Lawyer M’s response also included a footnote referencing the fact that Lawyer M had previously represented Lawyer G’s son in an action against an individual seeking sexually explicit photographs of the son.</a:t>
            </a:r>
          </a:p>
          <a:p>
            <a:pPr marL="0" indent="0">
              <a:buNone/>
            </a:pPr>
            <a:endParaRPr lang="en-US" sz="2200" dirty="0"/>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63655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Zealous advocacy or just being a jerk?</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Zealous advocacy</a:t>
            </a:r>
          </a:p>
          <a:p>
            <a:pPr marL="457200" indent="-457200">
              <a:lnSpc>
                <a:spcPct val="110000"/>
              </a:lnSpc>
              <a:buAutoNum type="alphaUcParenBoth"/>
            </a:pPr>
            <a:r>
              <a:rPr lang="en-US" sz="2400" dirty="0"/>
              <a:t>Just being a jerk</a:t>
            </a: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298562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Was he just being a jerk? Or did he actually violate a rule of professional conduct?</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a:bodyPr>
          <a:lstStyle/>
          <a:p>
            <a:pPr marL="457200" indent="-457200">
              <a:lnSpc>
                <a:spcPct val="110000"/>
              </a:lnSpc>
              <a:buAutoNum type="alphaUcParenBoth"/>
            </a:pPr>
            <a:r>
              <a:rPr lang="en-US" sz="2400" dirty="0"/>
              <a:t>Just being a jerk</a:t>
            </a:r>
          </a:p>
          <a:p>
            <a:pPr marL="457200" indent="-457200">
              <a:lnSpc>
                <a:spcPct val="110000"/>
              </a:lnSpc>
              <a:buAutoNum type="alphaUcParenBoth"/>
            </a:pPr>
            <a:r>
              <a:rPr lang="en-US" sz="2400" dirty="0"/>
              <a:t>Violated a rule of professional conduct</a:t>
            </a: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402361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A016EB-D1E4-1A38-FE65-B77337699164}"/>
              </a:ext>
            </a:extLst>
          </p:cNvPr>
          <p:cNvSpPr>
            <a:spLocks noGrp="1"/>
          </p:cNvSpPr>
          <p:nvPr>
            <p:ph type="title"/>
          </p:nvPr>
        </p:nvSpPr>
        <p:spPr>
          <a:xfrm>
            <a:off x="6739128" y="638089"/>
            <a:ext cx="4818888" cy="1476801"/>
          </a:xfrm>
        </p:spPr>
        <p:txBody>
          <a:bodyPr vert="horz" lIns="91440" tIns="45720" rIns="91440" bIns="45720" rtlCol="0" anchor="b">
            <a:normAutofit fontScale="90000"/>
          </a:bodyPr>
          <a:lstStyle/>
          <a:p>
            <a:r>
              <a:rPr lang="en-US" sz="3400" kern="1200" dirty="0">
                <a:solidFill>
                  <a:schemeClr val="tx1"/>
                </a:solidFill>
                <a:latin typeface="+mj-lt"/>
                <a:ea typeface="+mj-ea"/>
                <a:cs typeface="+mj-cs"/>
              </a:rPr>
              <a:t>TRPC Rule 4.4:  Respect for the Rights of Third Persons</a:t>
            </a:r>
          </a:p>
        </p:txBody>
      </p:sp>
      <p:pic>
        <p:nvPicPr>
          <p:cNvPr id="12" name="Content Placeholder 11" descr="A close up of a paper&#10;&#10;Description automatically generated">
            <a:extLst>
              <a:ext uri="{FF2B5EF4-FFF2-40B4-BE49-F238E27FC236}">
                <a16:creationId xmlns:a16="http://schemas.microsoft.com/office/drawing/2014/main" id="{C76B5F6E-D0E7-29CC-88AC-1D801515E5B1}"/>
              </a:ext>
            </a:extLst>
          </p:cNvPr>
          <p:cNvPicPr>
            <a:picLocks noGrp="1" noChangeAspect="1"/>
          </p:cNvPicPr>
          <p:nvPr>
            <p:ph sz="half" idx="2"/>
          </p:nvPr>
        </p:nvPicPr>
        <p:blipFill>
          <a:blip r:embed="rId2"/>
          <a:stretch>
            <a:fillRect/>
          </a:stretch>
        </p:blipFill>
        <p:spPr>
          <a:xfrm rot="16200000">
            <a:off x="2582517" y="699516"/>
            <a:ext cx="1555805" cy="5458968"/>
          </a:xfrm>
          <a:prstGeom prst="rect">
            <a:avLst/>
          </a:prstGeom>
        </p:spPr>
      </p:pic>
      <p:sp>
        <p:nvSpPr>
          <p:cNvPr id="2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9775C1B-A5D4-5917-D797-9518BF61D4B2}"/>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marL="0" indent="0">
              <a:buNone/>
            </a:pPr>
            <a:r>
              <a:rPr lang="en-US" sz="2200" dirty="0"/>
              <a:t>(a) In representing a client, a lawyer shall not: (1) use means that have no substantial purpose other than to embarrass, delay, or burden a third person or knowingly use methods of obtaining evidence that violate the legal rights of such a person;</a:t>
            </a:r>
          </a:p>
        </p:txBody>
      </p:sp>
    </p:spTree>
    <p:extLst>
      <p:ext uri="{BB962C8B-B14F-4D97-AF65-F5344CB8AC3E}">
        <p14:creationId xmlns:p14="http://schemas.microsoft.com/office/powerpoint/2010/main" val="1319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72493" y="238539"/>
            <a:ext cx="11018520" cy="1434415"/>
          </a:xfrm>
        </p:spPr>
        <p:txBody>
          <a:bodyPr vert="horz" lIns="91440" tIns="45720" rIns="91440" bIns="45720" rtlCol="0" anchor="b">
            <a:normAutofit/>
          </a:bodyPr>
          <a:lstStyle/>
          <a:p>
            <a:r>
              <a:rPr lang="en-US" sz="3000"/>
              <a:t>TRPC Rule 1.9 Misconduct</a:t>
            </a:r>
            <a:br>
              <a:rPr lang="en-US" sz="3000"/>
            </a:br>
            <a:br>
              <a:rPr lang="en-US" sz="3000"/>
            </a:br>
            <a:endParaRPr lang="en-US" sz="3000"/>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
          </p:nvPr>
        </p:nvSpPr>
        <p:spPr>
          <a:xfrm>
            <a:off x="572493" y="2071316"/>
            <a:ext cx="6713552" cy="4119172"/>
          </a:xfrm>
        </p:spPr>
        <p:txBody>
          <a:bodyPr vert="horz" lIns="91440" tIns="45720" rIns="91440" bIns="45720" rtlCol="0" anchor="t">
            <a:normAutofit/>
          </a:bodyPr>
          <a:lstStyle/>
          <a:p>
            <a:pPr marL="0" indent="0">
              <a:buNone/>
            </a:pPr>
            <a:r>
              <a:rPr lang="en-US" sz="2200" dirty="0"/>
              <a:t>(c) A lawyer who has formerly represented a client in a matter or whose present or former firm has formerly represented a client in a matter shall not thereafter reveal information relating to the representation or use such information to the disadvantage of the former client unless (1) the former client gives informed consent, confirmed in writing, or (2) these Rules would permit or require the lawyer to do so with respect to a client, or (3) the information has become generally known.</a:t>
            </a:r>
          </a:p>
        </p:txBody>
      </p:sp>
      <p:pic>
        <p:nvPicPr>
          <p:cNvPr id="7" name="Content Placeholder 6" descr="Model Rules.jpeg"/>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r="27846"/>
          <a:stretch/>
        </p:blipFill>
        <p:spPr>
          <a:xfrm>
            <a:off x="7675658" y="2093976"/>
            <a:ext cx="3941064" cy="4096512"/>
          </a:xfrm>
          <a:prstGeom prst="rect">
            <a:avLst/>
          </a:prstGeom>
        </p:spPr>
      </p:pic>
    </p:spTree>
    <p:extLst>
      <p:ext uri="{BB962C8B-B14F-4D97-AF65-F5344CB8AC3E}">
        <p14:creationId xmlns:p14="http://schemas.microsoft.com/office/powerpoint/2010/main" val="22638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TRPC Rule 8.4 Misconduct</a:t>
            </a:r>
            <a:br>
              <a:rPr lang="en-US" sz="4600" kern="1200">
                <a:solidFill>
                  <a:schemeClr val="tx1"/>
                </a:solidFill>
                <a:latin typeface="+mj-lt"/>
                <a:ea typeface="+mj-ea"/>
                <a:cs typeface="+mj-cs"/>
              </a:rPr>
            </a:br>
            <a:br>
              <a:rPr lang="en-US" sz="4600" kern="1200">
                <a:solidFill>
                  <a:schemeClr val="tx1"/>
                </a:solidFill>
                <a:latin typeface="+mj-lt"/>
                <a:ea typeface="+mj-ea"/>
                <a:cs typeface="+mj-cs"/>
              </a:rPr>
            </a:br>
            <a:endParaRPr lang="en-US" sz="4600" kern="1200">
              <a:solidFill>
                <a:schemeClr val="tx1"/>
              </a:solidFill>
              <a:latin typeface="+mj-lt"/>
              <a:ea typeface="+mj-ea"/>
              <a:cs typeface="+mj-cs"/>
            </a:endParaRPr>
          </a:p>
        </p:txBody>
      </p:sp>
      <p:sp>
        <p:nvSpPr>
          <p:cNvPr id="5" name="Content Placeholder 4"/>
          <p:cNvSpPr>
            <a:spLocks noGrp="1"/>
          </p:cNvSpPr>
          <p:nvPr>
            <p:ph sz="quarter"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(d): Engaging in conduct prejudicial to the administration of justice</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odel Rules.jpeg"/>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r="16184"/>
          <a:stretch/>
        </p:blipFill>
        <p:spPr>
          <a:xfrm>
            <a:off x="5160185" y="640080"/>
            <a:ext cx="6202838" cy="5550408"/>
          </a:xfrm>
          <a:prstGeom prst="rect">
            <a:avLst/>
          </a:prstGeom>
        </p:spPr>
      </p:pic>
    </p:spTree>
    <p:extLst>
      <p:ext uri="{BB962C8B-B14F-4D97-AF65-F5344CB8AC3E}">
        <p14:creationId xmlns:p14="http://schemas.microsoft.com/office/powerpoint/2010/main" val="257854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Zealous Advocacy or Just Being a Jerk?</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397546" y="2391157"/>
            <a:ext cx="5458968" cy="4136354"/>
          </a:xfrm>
        </p:spPr>
        <p:txBody>
          <a:bodyPr vert="horz" lIns="91440" tIns="45720" rIns="91440" bIns="45720" rtlCol="0" anchor="t">
            <a:noAutofit/>
          </a:bodyPr>
          <a:lstStyle/>
          <a:p>
            <a:r>
              <a:rPr lang="en-US" sz="2200" dirty="0"/>
              <a:t>[Lots more bad behavior.  </a:t>
            </a:r>
            <a:r>
              <a:rPr lang="en-US" sz="2200" i="1" dirty="0"/>
              <a:t>See</a:t>
            </a:r>
            <a:r>
              <a:rPr lang="en-US" sz="2200" dirty="0"/>
              <a:t> Manookian v. Board of Professional Responsibility of Supreme Court of Tennessee, 685 S.W.3d 744 (Tenn. 2024).]</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3428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kern="1200" cap="none" spc="0" baseline="0" dirty="0">
                <a:latin typeface="+mj-lt"/>
                <a:ea typeface="+mj-ea"/>
                <a:cs typeface="+mj-cs"/>
              </a:rPr>
              <a:t>Zealous Advocacy or Just Being a Jerk?  You Make the Call!</a:t>
            </a:r>
            <a:endParaRPr lang="en-US" sz="3200" dirty="0"/>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fontScale="92500" lnSpcReduction="10000"/>
          </a:bodyPr>
          <a:lstStyle/>
          <a:p>
            <a:pPr marL="0" indent="0">
              <a:lnSpc>
                <a:spcPct val="140000"/>
              </a:lnSpc>
              <a:buNone/>
            </a:pPr>
            <a:r>
              <a:rPr lang="en-US" sz="2400" dirty="0"/>
              <a:t>What level of professional discipline was imposed?</a:t>
            </a:r>
          </a:p>
          <a:p>
            <a:pPr marL="457200" indent="-457200">
              <a:lnSpc>
                <a:spcPct val="140000"/>
              </a:lnSpc>
              <a:buAutoNum type="alphaUcParenBoth"/>
            </a:pPr>
            <a:r>
              <a:rPr lang="en-US" sz="2400" dirty="0"/>
              <a:t>Disbarred</a:t>
            </a:r>
          </a:p>
          <a:p>
            <a:pPr marL="457200" indent="-457200">
              <a:lnSpc>
                <a:spcPct val="140000"/>
              </a:lnSpc>
              <a:buAutoNum type="alphaUcParenBoth"/>
            </a:pPr>
            <a:r>
              <a:rPr lang="en-US" sz="2400" dirty="0"/>
              <a:t>Suspended for more than 90 days</a:t>
            </a:r>
          </a:p>
          <a:p>
            <a:pPr marL="457200" indent="-457200">
              <a:lnSpc>
                <a:spcPct val="140000"/>
              </a:lnSpc>
              <a:buAutoNum type="alphaUcParenBoth"/>
            </a:pPr>
            <a:r>
              <a:rPr lang="en-US" sz="2400" dirty="0"/>
              <a:t>Suspended less than 90 days.</a:t>
            </a:r>
          </a:p>
          <a:p>
            <a:pPr marL="457200" indent="-457200">
              <a:lnSpc>
                <a:spcPct val="140000"/>
              </a:lnSpc>
              <a:buAutoNum type="alphaUcParenBoth"/>
            </a:pPr>
            <a:r>
              <a:rPr lang="en-US" sz="2400" dirty="0"/>
              <a:t>Public reprimand</a:t>
            </a:r>
          </a:p>
          <a:p>
            <a:pPr marL="457200" indent="-457200">
              <a:lnSpc>
                <a:spcPct val="140000"/>
              </a:lnSpc>
              <a:buAutoNum type="alphaUcParenBoth"/>
            </a:pPr>
            <a:endParaRPr lang="en-US" sz="1700" dirty="0"/>
          </a:p>
          <a:p>
            <a:pPr marL="0" indent="0">
              <a:lnSpc>
                <a:spcPct val="140000"/>
              </a:lnSpc>
              <a:buNone/>
            </a:pP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8728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522513" y="536575"/>
            <a:ext cx="4996543" cy="1453003"/>
          </a:xfrm>
        </p:spPr>
        <p:txBody>
          <a:bodyPr vert="horz" wrap="square" lIns="91440" tIns="45720" rIns="91440" bIns="45720" rtlCol="0" anchor="b" anchorCtr="0">
            <a:noAutofit/>
          </a:bodyPr>
          <a:lstStyle/>
          <a:p>
            <a:pPr algn="ctr">
              <a:lnSpc>
                <a:spcPct val="90000"/>
              </a:lnSpc>
            </a:pPr>
            <a:r>
              <a:rPr lang="en-US" sz="2800" kern="1200" cap="none" spc="0" baseline="0" dirty="0">
                <a:solidFill>
                  <a:schemeClr val="tx1"/>
                </a:solidFill>
                <a:latin typeface="+mj-lt"/>
                <a:ea typeface="+mj-ea"/>
                <a:cs typeface="+mj-cs"/>
              </a:rPr>
              <a:t>ABA Op. 509 (2024): Special Conflicts of Interest for Former and Current Government Officers and Employees</a:t>
            </a:r>
          </a:p>
        </p:txBody>
      </p: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660687" y="2481943"/>
            <a:ext cx="4999884" cy="3296557"/>
          </a:xfrm>
        </p:spPr>
        <p:txBody>
          <a:bodyPr vert="horz" lIns="91440" tIns="45720" rIns="91440" bIns="45720" rtlCol="0">
            <a:noAutofit/>
          </a:bodyPr>
          <a:lstStyle/>
          <a:p>
            <a:pPr>
              <a:lnSpc>
                <a:spcPct val="100000"/>
              </a:lnSpc>
            </a:pPr>
            <a:r>
              <a:rPr lang="en-US" sz="2300" dirty="0"/>
              <a:t>Rule 1.11(c)</a:t>
            </a:r>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342203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0A45B2-01A9-FF1A-19CA-D908D9643D5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2024 Tennessee Legal Ethics Update</a:t>
            </a:r>
          </a:p>
        </p:txBody>
      </p:sp>
      <p:pic>
        <p:nvPicPr>
          <p:cNvPr id="8" name="Content Placeholder 7" descr="A scales of justice on a book&#10;&#10;Description automatically generated">
            <a:extLst>
              <a:ext uri="{FF2B5EF4-FFF2-40B4-BE49-F238E27FC236}">
                <a16:creationId xmlns:a16="http://schemas.microsoft.com/office/drawing/2014/main" id="{A61DF4A5-2378-E4D7-364B-61CBBAEC5A8E}"/>
              </a:ext>
            </a:extLst>
          </p:cNvPr>
          <p:cNvPicPr>
            <a:picLocks noGrp="1" noChangeAspect="1"/>
          </p:cNvPicPr>
          <p:nvPr>
            <p:ph idx="1"/>
          </p:nvPr>
        </p:nvPicPr>
        <p:blipFill rotWithShape="1">
          <a:blip r:embed="rId2"/>
          <a:srcRect l="10169" r="10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70F2FB9-A1BE-2ABF-25AE-31535787DCAA}"/>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a:p>
            <a:r>
              <a:rPr lang="en-US" sz="2200" dirty="0"/>
              <a:t>Professor Alex B. Long, University of Tennessee College of Law</a:t>
            </a:r>
          </a:p>
        </p:txBody>
      </p:sp>
    </p:spTree>
    <p:extLst>
      <p:ext uri="{BB962C8B-B14F-4D97-AF65-F5344CB8AC3E}">
        <p14:creationId xmlns:p14="http://schemas.microsoft.com/office/powerpoint/2010/main" val="168962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600" cap="none" spc="0" baseline="0" dirty="0"/>
              <a:t>Special Conflicts of Interest for Former and Current Government Officers and Employees</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a:bodyPr>
          <a:lstStyle/>
          <a:p>
            <a:pPr marL="0" indent="0">
              <a:buNone/>
            </a:pPr>
            <a:r>
              <a:rPr lang="en-US" sz="2400" dirty="0"/>
              <a:t>(c) Except as law may otherwise expressly permit, a lawyer having information that the lawyer knows is confidential government information about a person acquired when the lawyer was a public officer or employee may not represent a private client whose interests are adverse to that person in a matter in which the information could be used to the material disadvantage of that person.  …</a:t>
            </a:r>
          </a:p>
        </p:txBody>
      </p:sp>
    </p:spTree>
    <p:extLst>
      <p:ext uri="{BB962C8B-B14F-4D97-AF65-F5344CB8AC3E}">
        <p14:creationId xmlns:p14="http://schemas.microsoft.com/office/powerpoint/2010/main" val="29872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600" cap="none" spc="0" baseline="0" dirty="0"/>
              <a:t>Special Conflicts of Interest for Former and Current Government Officers and Employees</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fontScale="92500"/>
          </a:bodyPr>
          <a:lstStyle/>
          <a:p>
            <a:pPr marL="0" indent="0">
              <a:buNone/>
            </a:pPr>
            <a:r>
              <a:rPr lang="en-US" sz="2200" dirty="0"/>
              <a:t>(c) … As used in this Rule, the term "confidential government information" means information that has been obtained under governmental authority and which, at the time this Rule is applied, the government is prohibited by law from disclosing to the public or has a legal privilege not to disclose and which is not otherwise available to the public. A firm with which that lawyer is associated may undertake or continue representation in the matter only if both the personally disqualified lawyer and the lawyers who are representing the client in the matter comply with [screening procedures]</a:t>
            </a:r>
          </a:p>
        </p:txBody>
      </p:sp>
    </p:spTree>
    <p:extLst>
      <p:ext uri="{BB962C8B-B14F-4D97-AF65-F5344CB8AC3E}">
        <p14:creationId xmlns:p14="http://schemas.microsoft.com/office/powerpoint/2010/main" val="17960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F9C9C81C-5D92-D7F1-112D-308230A33E42}"/>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What confidentiality obligations does Rule 1.11(c) impose?</a:t>
            </a:r>
          </a:p>
        </p:txBody>
      </p:sp>
    </p:spTree>
    <p:extLst>
      <p:ext uri="{BB962C8B-B14F-4D97-AF65-F5344CB8AC3E}">
        <p14:creationId xmlns:p14="http://schemas.microsoft.com/office/powerpoint/2010/main" val="167635397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30D54F-E249-8D10-B1E6-48F764BE01A4}"/>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Confidentiality Obligations:</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Comparison with Rule 1.6</a:t>
            </a:r>
          </a:p>
        </p:txBody>
      </p:sp>
      <p:sp>
        <p:nvSpPr>
          <p:cNvPr id="6" name="Text Placeholder 5">
            <a:extLst>
              <a:ext uri="{FF2B5EF4-FFF2-40B4-BE49-F238E27FC236}">
                <a16:creationId xmlns:a16="http://schemas.microsoft.com/office/drawing/2014/main" id="{D9E06EDC-B1D3-1678-B894-263ED0B76B28}"/>
              </a:ext>
            </a:extLst>
          </p:cNvPr>
          <p:cNvSpPr>
            <a:spLocks/>
          </p:cNvSpPr>
          <p:nvPr/>
        </p:nvSpPr>
        <p:spPr>
          <a:xfrm>
            <a:off x="4905052" y="1066800"/>
            <a:ext cx="3270009" cy="696686"/>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1.6(a)</a:t>
            </a:r>
            <a:endParaRPr lang="en-US" sz="2800" b="1" dirty="0"/>
          </a:p>
        </p:txBody>
      </p:sp>
      <p:sp>
        <p:nvSpPr>
          <p:cNvPr id="7" name="Content Placeholder 6">
            <a:extLst>
              <a:ext uri="{FF2B5EF4-FFF2-40B4-BE49-F238E27FC236}">
                <a16:creationId xmlns:a16="http://schemas.microsoft.com/office/drawing/2014/main" id="{09321BF9-5802-8C36-7CFB-49E6712E3C08}"/>
              </a:ext>
            </a:extLst>
          </p:cNvPr>
          <p:cNvSpPr>
            <a:spLocks/>
          </p:cNvSpPr>
          <p:nvPr/>
        </p:nvSpPr>
        <p:spPr>
          <a:xfrm>
            <a:off x="4624302" y="1683756"/>
            <a:ext cx="3550759" cy="3222826"/>
          </a:xfrm>
          <a:prstGeom prst="rect">
            <a:avLst/>
          </a:prstGeom>
        </p:spPr>
        <p:txBody>
          <a:bodyPr/>
          <a:lstStyle/>
          <a:p>
            <a:pPr marL="342900" indent="-342900" defTabSz="576072">
              <a:spcAft>
                <a:spcPts val="600"/>
              </a:spcAft>
              <a:buFont typeface="Arial" panose="020B0604020202020204" pitchFamily="34" charset="0"/>
              <a:buChar char="•"/>
            </a:pPr>
            <a:r>
              <a:rPr lang="en-US" sz="2400" kern="1200" dirty="0">
                <a:solidFill>
                  <a:schemeClr val="tx1"/>
                </a:solidFill>
                <a:latin typeface="+mn-lt"/>
                <a:ea typeface="+mn-ea"/>
                <a:cs typeface="+mn-cs"/>
              </a:rPr>
              <a:t>“Information relating to the representation of a client”</a:t>
            </a:r>
          </a:p>
          <a:p>
            <a:pPr marL="630936" lvl="1" indent="-342900" defTabSz="576072">
              <a:spcAft>
                <a:spcPts val="600"/>
              </a:spcAft>
              <a:buFont typeface="Arial" panose="020B0604020202020204" pitchFamily="34" charset="0"/>
              <a:buChar char="•"/>
            </a:pPr>
            <a:r>
              <a:rPr lang="en-US" sz="2400" kern="1200" dirty="0">
                <a:solidFill>
                  <a:schemeClr val="tx1"/>
                </a:solidFill>
                <a:latin typeface="+mn-lt"/>
                <a:ea typeface="+mn-ea"/>
                <a:cs typeface="+mn-cs"/>
              </a:rPr>
              <a:t>Duty applies regardless of </a:t>
            </a:r>
            <a:r>
              <a:rPr lang="en-US" sz="2400" dirty="0"/>
              <a:t>the</a:t>
            </a:r>
            <a:r>
              <a:rPr lang="en-US" sz="2400" kern="1200" dirty="0">
                <a:solidFill>
                  <a:schemeClr val="tx1"/>
                </a:solidFill>
                <a:latin typeface="+mn-lt"/>
                <a:ea typeface="+mn-ea"/>
                <a:cs typeface="+mn-cs"/>
              </a:rPr>
              <a:t> source of info</a:t>
            </a:r>
          </a:p>
          <a:p>
            <a:pPr marL="630936" lvl="1" indent="-342900" defTabSz="576072">
              <a:spcAft>
                <a:spcPts val="600"/>
              </a:spcAft>
              <a:buFont typeface="Arial" panose="020B0604020202020204" pitchFamily="34" charset="0"/>
              <a:buChar char="•"/>
            </a:pPr>
            <a:r>
              <a:rPr lang="en-US" sz="2400" dirty="0"/>
              <a:t>Not necessarily “confidential”</a:t>
            </a:r>
          </a:p>
        </p:txBody>
      </p:sp>
      <p:sp>
        <p:nvSpPr>
          <p:cNvPr id="8" name="Text Placeholder 7">
            <a:extLst>
              <a:ext uri="{FF2B5EF4-FFF2-40B4-BE49-F238E27FC236}">
                <a16:creationId xmlns:a16="http://schemas.microsoft.com/office/drawing/2014/main" id="{86C5B433-83BE-DAD4-449F-40118FF938C6}"/>
              </a:ext>
            </a:extLst>
          </p:cNvPr>
          <p:cNvSpPr>
            <a:spLocks/>
          </p:cNvSpPr>
          <p:nvPr/>
        </p:nvSpPr>
        <p:spPr>
          <a:xfrm>
            <a:off x="8285772" y="1066800"/>
            <a:ext cx="3286113" cy="616956"/>
          </a:xfrm>
          <a:prstGeom prst="rect">
            <a:avLst/>
          </a:prstGeom>
        </p:spPr>
        <p:txBody>
          <a:bodyPr/>
          <a:lstStyle/>
          <a:p>
            <a:pPr algn="ctr" defTabSz="576072">
              <a:spcAft>
                <a:spcPts val="600"/>
              </a:spcAft>
            </a:pPr>
            <a:endParaRPr lang="en-US" sz="2800" b="1" dirty="0"/>
          </a:p>
        </p:txBody>
      </p:sp>
      <p:sp>
        <p:nvSpPr>
          <p:cNvPr id="9" name="Content Placeholder 8">
            <a:extLst>
              <a:ext uri="{FF2B5EF4-FFF2-40B4-BE49-F238E27FC236}">
                <a16:creationId xmlns:a16="http://schemas.microsoft.com/office/drawing/2014/main" id="{57F354E6-49B6-9B1D-D6CE-29615595A5B2}"/>
              </a:ext>
            </a:extLst>
          </p:cNvPr>
          <p:cNvSpPr>
            <a:spLocks/>
          </p:cNvSpPr>
          <p:nvPr/>
        </p:nvSpPr>
        <p:spPr>
          <a:xfrm>
            <a:off x="8285771" y="1683756"/>
            <a:ext cx="3568771" cy="3222826"/>
          </a:xfrm>
          <a:prstGeom prst="rect">
            <a:avLst/>
          </a:prstGeom>
        </p:spPr>
        <p:txBody>
          <a:bodyPr/>
          <a:lstStyle/>
          <a:p>
            <a:pPr marL="288036" lvl="1" defTabSz="576072">
              <a:spcAft>
                <a:spcPts val="600"/>
              </a:spcAft>
            </a:pPr>
            <a:endParaRPr lang="en-US" sz="2400" dirty="0"/>
          </a:p>
        </p:txBody>
      </p:sp>
    </p:spTree>
    <p:extLst>
      <p:ext uri="{BB962C8B-B14F-4D97-AF65-F5344CB8AC3E}">
        <p14:creationId xmlns:p14="http://schemas.microsoft.com/office/powerpoint/2010/main" val="3731644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1A7422-2DB9-454A-925C-A1861FA8E375}"/>
              </a:ext>
            </a:extLst>
          </p:cNvPr>
          <p:cNvPicPr>
            <a:picLocks noChangeAspect="1"/>
          </p:cNvPicPr>
          <p:nvPr/>
        </p:nvPicPr>
        <p:blipFill rotWithShape="1">
          <a:blip r:embed="rId2">
            <a:alphaModFix amt="58000"/>
          </a:blip>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effectLst>
            <a:reflection blurRad="835369" stA="42000" endPos="87374" dist="1051523" dir="5400000" sy="-100000" algn="bl" rotWithShape="0"/>
          </a:effectLst>
        </p:spPr>
      </p:pic>
      <p:sp>
        <p:nvSpPr>
          <p:cNvPr id="2" name="Title 1">
            <a:extLst>
              <a:ext uri="{FF2B5EF4-FFF2-40B4-BE49-F238E27FC236}">
                <a16:creationId xmlns:a16="http://schemas.microsoft.com/office/drawing/2014/main" id="{1E824F9C-3318-40C3-AD1D-5582FEBE794B}"/>
              </a:ext>
            </a:extLst>
          </p:cNvPr>
          <p:cNvSpPr>
            <a:spLocks noGrp="1"/>
          </p:cNvSpPr>
          <p:nvPr>
            <p:ph type="title"/>
          </p:nvPr>
        </p:nvSpPr>
        <p:spPr>
          <a:xfrm>
            <a:off x="2107200" y="1096965"/>
            <a:ext cx="7977600" cy="2085696"/>
          </a:xfrm>
        </p:spPr>
        <p:txBody>
          <a:bodyPr vert="horz" lIns="91440" tIns="45720" rIns="91440" bIns="45720" rtlCol="0" anchor="b" anchorCtr="0">
            <a:normAutofit/>
          </a:bodyPr>
          <a:lstStyle/>
          <a:p>
            <a:pPr algn="ctr"/>
            <a:r>
              <a:rPr lang="en-US" sz="4800">
                <a:solidFill>
                  <a:srgbClr val="FFFFFF"/>
                </a:solidFill>
              </a:rPr>
              <a:t>Introduction</a:t>
            </a:r>
          </a:p>
        </p:txBody>
      </p:sp>
      <p:sp>
        <p:nvSpPr>
          <p:cNvPr id="3" name="Content Placeholder 2">
            <a:extLst>
              <a:ext uri="{FF2B5EF4-FFF2-40B4-BE49-F238E27FC236}">
                <a16:creationId xmlns:a16="http://schemas.microsoft.com/office/drawing/2014/main" id="{519B4D9C-9F1C-4919-95EF-845406441E23}"/>
              </a:ext>
            </a:extLst>
          </p:cNvPr>
          <p:cNvSpPr>
            <a:spLocks noGrp="1"/>
          </p:cNvSpPr>
          <p:nvPr>
            <p:ph idx="1"/>
          </p:nvPr>
        </p:nvSpPr>
        <p:spPr>
          <a:xfrm>
            <a:off x="3216000" y="3945771"/>
            <a:ext cx="5760000" cy="1832730"/>
          </a:xfrm>
        </p:spPr>
        <p:txBody>
          <a:bodyPr vert="horz" lIns="91440" tIns="45720" rIns="91440" bIns="45720" rtlCol="0">
            <a:normAutofit/>
          </a:bodyPr>
          <a:lstStyle/>
          <a:p>
            <a:pPr marL="0" indent="0" algn="ctr">
              <a:lnSpc>
                <a:spcPct val="125000"/>
              </a:lnSpc>
              <a:buNone/>
            </a:pPr>
            <a:r>
              <a:rPr lang="en-US" sz="2400">
                <a:solidFill>
                  <a:srgbClr val="FFFFFF">
                    <a:alpha val="80000"/>
                  </a:srgbClr>
                </a:solidFill>
              </a:rPr>
              <a:t>Program Format &amp; Question Lineup</a:t>
            </a:r>
          </a:p>
        </p:txBody>
      </p:sp>
    </p:spTree>
    <p:extLst>
      <p:ext uri="{BB962C8B-B14F-4D97-AF65-F5344CB8AC3E}">
        <p14:creationId xmlns:p14="http://schemas.microsoft.com/office/powerpoint/2010/main" val="5776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30D54F-E249-8D10-B1E6-48F764BE01A4}"/>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Confidentiality Obligations:</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Comparison with Rule 1.6</a:t>
            </a:r>
          </a:p>
        </p:txBody>
      </p:sp>
      <p:sp>
        <p:nvSpPr>
          <p:cNvPr id="6" name="Text Placeholder 5">
            <a:extLst>
              <a:ext uri="{FF2B5EF4-FFF2-40B4-BE49-F238E27FC236}">
                <a16:creationId xmlns:a16="http://schemas.microsoft.com/office/drawing/2014/main" id="{D9E06EDC-B1D3-1678-B894-263ED0B76B28}"/>
              </a:ext>
            </a:extLst>
          </p:cNvPr>
          <p:cNvSpPr>
            <a:spLocks/>
          </p:cNvSpPr>
          <p:nvPr/>
        </p:nvSpPr>
        <p:spPr>
          <a:xfrm>
            <a:off x="4905052" y="1066800"/>
            <a:ext cx="3270009" cy="696686"/>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1.6(a)</a:t>
            </a:r>
            <a:endParaRPr lang="en-US" sz="2800" b="1" dirty="0"/>
          </a:p>
        </p:txBody>
      </p:sp>
      <p:sp>
        <p:nvSpPr>
          <p:cNvPr id="7" name="Content Placeholder 6">
            <a:extLst>
              <a:ext uri="{FF2B5EF4-FFF2-40B4-BE49-F238E27FC236}">
                <a16:creationId xmlns:a16="http://schemas.microsoft.com/office/drawing/2014/main" id="{09321BF9-5802-8C36-7CFB-49E6712E3C08}"/>
              </a:ext>
            </a:extLst>
          </p:cNvPr>
          <p:cNvSpPr>
            <a:spLocks/>
          </p:cNvSpPr>
          <p:nvPr/>
        </p:nvSpPr>
        <p:spPr>
          <a:xfrm>
            <a:off x="4624302" y="1683756"/>
            <a:ext cx="3550759" cy="3222826"/>
          </a:xfrm>
          <a:prstGeom prst="rect">
            <a:avLst/>
          </a:prstGeom>
        </p:spPr>
        <p:txBody>
          <a:bodyPr/>
          <a:lstStyle/>
          <a:p>
            <a:pPr marL="342900" indent="-342900" defTabSz="576072">
              <a:spcAft>
                <a:spcPts val="600"/>
              </a:spcAft>
              <a:buFont typeface="Arial" panose="020B0604020202020204" pitchFamily="34" charset="0"/>
              <a:buChar char="•"/>
            </a:pPr>
            <a:r>
              <a:rPr lang="en-US" sz="2400" kern="1200" dirty="0">
                <a:solidFill>
                  <a:schemeClr val="tx1"/>
                </a:solidFill>
                <a:latin typeface="+mn-lt"/>
                <a:ea typeface="+mn-ea"/>
                <a:cs typeface="+mn-cs"/>
              </a:rPr>
              <a:t>“Information relating to the representation of a client”</a:t>
            </a:r>
          </a:p>
          <a:p>
            <a:pPr marL="630936" lvl="1" indent="-342900" defTabSz="576072">
              <a:spcAft>
                <a:spcPts val="600"/>
              </a:spcAft>
              <a:buFont typeface="Arial" panose="020B0604020202020204" pitchFamily="34" charset="0"/>
              <a:buChar char="•"/>
            </a:pPr>
            <a:r>
              <a:rPr lang="en-US" sz="2400" kern="1200" dirty="0">
                <a:solidFill>
                  <a:schemeClr val="tx1"/>
                </a:solidFill>
                <a:latin typeface="+mn-lt"/>
                <a:ea typeface="+mn-ea"/>
                <a:cs typeface="+mn-cs"/>
              </a:rPr>
              <a:t>Duty applies regardless of </a:t>
            </a:r>
            <a:r>
              <a:rPr lang="en-US" sz="2400" dirty="0"/>
              <a:t>the</a:t>
            </a:r>
            <a:r>
              <a:rPr lang="en-US" sz="2400" kern="1200" dirty="0">
                <a:solidFill>
                  <a:schemeClr val="tx1"/>
                </a:solidFill>
                <a:latin typeface="+mn-lt"/>
                <a:ea typeface="+mn-ea"/>
                <a:cs typeface="+mn-cs"/>
              </a:rPr>
              <a:t> source of info</a:t>
            </a:r>
          </a:p>
          <a:p>
            <a:pPr marL="630936" lvl="1" indent="-342900" defTabSz="576072">
              <a:spcAft>
                <a:spcPts val="600"/>
              </a:spcAft>
              <a:buFont typeface="Arial" panose="020B0604020202020204" pitchFamily="34" charset="0"/>
              <a:buChar char="•"/>
            </a:pPr>
            <a:r>
              <a:rPr lang="en-US" sz="2400" dirty="0"/>
              <a:t>Not necessarily “confidential”</a:t>
            </a:r>
          </a:p>
        </p:txBody>
      </p:sp>
      <p:sp>
        <p:nvSpPr>
          <p:cNvPr id="8" name="Text Placeholder 7">
            <a:extLst>
              <a:ext uri="{FF2B5EF4-FFF2-40B4-BE49-F238E27FC236}">
                <a16:creationId xmlns:a16="http://schemas.microsoft.com/office/drawing/2014/main" id="{86C5B433-83BE-DAD4-449F-40118FF938C6}"/>
              </a:ext>
            </a:extLst>
          </p:cNvPr>
          <p:cNvSpPr>
            <a:spLocks/>
          </p:cNvSpPr>
          <p:nvPr/>
        </p:nvSpPr>
        <p:spPr>
          <a:xfrm>
            <a:off x="8285772" y="1066800"/>
            <a:ext cx="3286113" cy="616956"/>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1.11(c)</a:t>
            </a:r>
            <a:endParaRPr lang="en-US" sz="2800" b="1" dirty="0"/>
          </a:p>
        </p:txBody>
      </p:sp>
      <p:sp>
        <p:nvSpPr>
          <p:cNvPr id="9" name="Content Placeholder 8">
            <a:extLst>
              <a:ext uri="{FF2B5EF4-FFF2-40B4-BE49-F238E27FC236}">
                <a16:creationId xmlns:a16="http://schemas.microsoft.com/office/drawing/2014/main" id="{57F354E6-49B6-9B1D-D6CE-29615595A5B2}"/>
              </a:ext>
            </a:extLst>
          </p:cNvPr>
          <p:cNvSpPr>
            <a:spLocks/>
          </p:cNvSpPr>
          <p:nvPr/>
        </p:nvSpPr>
        <p:spPr>
          <a:xfrm>
            <a:off x="8285771" y="1683756"/>
            <a:ext cx="3568771" cy="3222826"/>
          </a:xfrm>
          <a:prstGeom prst="rect">
            <a:avLst/>
          </a:prstGeom>
        </p:spPr>
        <p:txBody>
          <a:bodyPr/>
          <a:lstStyle/>
          <a:p>
            <a:pPr marL="342900" indent="-342900" defTabSz="576072">
              <a:spcAft>
                <a:spcPts val="600"/>
              </a:spcAft>
              <a:buFont typeface="Arial" panose="020B0604020202020204" pitchFamily="34" charset="0"/>
              <a:buChar char="•"/>
            </a:pPr>
            <a:r>
              <a:rPr lang="en-US" sz="2300" i="1" kern="1200" dirty="0">
                <a:solidFill>
                  <a:schemeClr val="tx1"/>
                </a:solidFill>
                <a:latin typeface="+mn-lt"/>
                <a:ea typeface="+mn-ea"/>
                <a:cs typeface="+mn-cs"/>
              </a:rPr>
              <a:t>“Confidential</a:t>
            </a:r>
            <a:r>
              <a:rPr lang="en-US" sz="2300" kern="1200" dirty="0">
                <a:solidFill>
                  <a:schemeClr val="tx1"/>
                </a:solidFill>
                <a:latin typeface="+mn-lt"/>
                <a:ea typeface="+mn-ea"/>
                <a:cs typeface="+mn-cs"/>
              </a:rPr>
              <a:t> government information” acquired when the lawyer was a public officer or employee </a:t>
            </a:r>
          </a:p>
          <a:p>
            <a:pPr marL="630936" lvl="1" indent="-342900" defTabSz="576072">
              <a:spcAft>
                <a:spcPts val="600"/>
              </a:spcAft>
              <a:buFont typeface="Arial" panose="020B0604020202020204" pitchFamily="34" charset="0"/>
              <a:buChar char="•"/>
            </a:pPr>
            <a:r>
              <a:rPr lang="en-US" sz="2300" kern="1200" dirty="0">
                <a:solidFill>
                  <a:schemeClr val="tx1"/>
                </a:solidFill>
                <a:latin typeface="+mn-lt"/>
                <a:ea typeface="+mn-ea"/>
                <a:cs typeface="+mn-cs"/>
              </a:rPr>
              <a:t>Obtained under governmental authority (e.g</a:t>
            </a:r>
            <a:r>
              <a:rPr lang="en-US" sz="2300" dirty="0"/>
              <a:t>., search warrant)</a:t>
            </a:r>
          </a:p>
          <a:p>
            <a:pPr marL="630936" lvl="1" indent="-342900" defTabSz="576072">
              <a:spcAft>
                <a:spcPts val="600"/>
              </a:spcAft>
              <a:buFont typeface="Arial" panose="020B0604020202020204" pitchFamily="34" charset="0"/>
              <a:buChar char="•"/>
            </a:pPr>
            <a:r>
              <a:rPr lang="en-US" sz="2300" dirty="0"/>
              <a:t>Govt. is prohibited by law from disclosing or is privileged </a:t>
            </a:r>
          </a:p>
          <a:p>
            <a:pPr marL="630936" lvl="1" indent="-342900" defTabSz="576072">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3863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Confidentiality Obligations of Former and Current Government Officers and Employees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served as an advisor to the Governor.  In that capacity, she acquired “confidential government information” about a state entity.   </a:t>
            </a:r>
          </a:p>
          <a:p>
            <a:pPr marL="0" indent="0">
              <a:buNone/>
            </a:pPr>
            <a:endParaRPr lang="en-US" sz="2200" dirty="0"/>
          </a:p>
          <a:p>
            <a:pPr marL="0" indent="0">
              <a:buNone/>
            </a:pPr>
            <a:r>
              <a:rPr lang="en-US" sz="2200" b="1" dirty="0"/>
              <a:t>Question</a:t>
            </a:r>
            <a:r>
              <a:rPr lang="en-US" sz="2200" dirty="0"/>
              <a:t>:  Is the information that Lawyer learned covered by Rule 1.11(c)?</a:t>
            </a:r>
          </a:p>
          <a:p>
            <a:pPr>
              <a:buFontTx/>
              <a:buChar char="-"/>
            </a:pPr>
            <a:r>
              <a:rPr lang="en-US" sz="2200" dirty="0"/>
              <a:t>Lawyer didn’t acquire info about an individual</a:t>
            </a:r>
          </a:p>
          <a:p>
            <a:pPr>
              <a:buFontTx/>
              <a:buChar char="-"/>
            </a:pPr>
            <a:r>
              <a:rPr lang="en-US" sz="2200" dirty="0"/>
              <a:t>Lawyer didn’t acquire info while acting in a representational capacity</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26783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522513" y="536575"/>
            <a:ext cx="4996543" cy="1453003"/>
          </a:xfrm>
        </p:spPr>
        <p:txBody>
          <a:bodyPr vert="horz" wrap="square" lIns="91440" tIns="45720" rIns="91440" bIns="45720" rtlCol="0" anchor="b" anchorCtr="0">
            <a:noAutofit/>
          </a:bodyPr>
          <a:lstStyle/>
          <a:p>
            <a:pPr algn="ctr">
              <a:lnSpc>
                <a:spcPct val="90000"/>
              </a:lnSpc>
            </a:pPr>
            <a:r>
              <a:rPr lang="en-US" sz="2800" kern="1200" cap="none" spc="0" baseline="0" dirty="0">
                <a:solidFill>
                  <a:schemeClr val="tx1"/>
                </a:solidFill>
                <a:latin typeface="+mj-lt"/>
                <a:ea typeface="+mj-ea"/>
                <a:cs typeface="+mj-cs"/>
              </a:rPr>
              <a:t>ABA Op. 509 (2024): Special Conflicts of Interest for Former and Current Government Officers and Employees</a:t>
            </a:r>
          </a:p>
        </p:txBody>
      </p: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660687" y="2481943"/>
            <a:ext cx="4999884" cy="3296557"/>
          </a:xfrm>
        </p:spPr>
        <p:txBody>
          <a:bodyPr vert="horz" lIns="91440" tIns="45720" rIns="91440" bIns="45720" rtlCol="0">
            <a:noAutofit/>
          </a:bodyPr>
          <a:lstStyle/>
          <a:p>
            <a:pPr>
              <a:lnSpc>
                <a:spcPct val="100000"/>
              </a:lnSpc>
            </a:pPr>
            <a:r>
              <a:rPr lang="en-US" sz="2300" dirty="0"/>
              <a:t>“Rule 1.11(c) provides for disqualification ... to protect against the misuse of certain government information adversely </a:t>
            </a:r>
            <a:r>
              <a:rPr lang="en-US" sz="2300" i="1" dirty="0"/>
              <a:t>to any “person” (i.e., an individual or an entity)”</a:t>
            </a:r>
          </a:p>
          <a:p>
            <a:pPr>
              <a:lnSpc>
                <a:spcPct val="100000"/>
              </a:lnSpc>
            </a:pPr>
            <a:r>
              <a:rPr lang="en-US" sz="2300" dirty="0"/>
              <a:t>“the rule applies irrespective of whether lawyers served in a representational capacity when they acquired the confidential government information.”</a:t>
            </a:r>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95038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F9C9C81C-5D92-D7F1-112D-308230A33E42}"/>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When does a disqualifying conflict of interest exist under Rule 1.11(c)?</a:t>
            </a:r>
          </a:p>
        </p:txBody>
      </p:sp>
    </p:spTree>
    <p:extLst>
      <p:ext uri="{BB962C8B-B14F-4D97-AF65-F5344CB8AC3E}">
        <p14:creationId xmlns:p14="http://schemas.microsoft.com/office/powerpoint/2010/main" val="154079590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30D54F-E249-8D10-B1E6-48F764BE01A4}"/>
              </a:ext>
            </a:extLst>
          </p:cNvPr>
          <p:cNvSpPr>
            <a:spLocks noGrp="1"/>
          </p:cNvSpPr>
          <p:nvPr>
            <p:ph type="title"/>
          </p:nvPr>
        </p:nvSpPr>
        <p:spPr>
          <a:xfrm>
            <a:off x="586478" y="1683756"/>
            <a:ext cx="3115265" cy="3084187"/>
          </a:xfrm>
        </p:spPr>
        <p:txBody>
          <a:bodyPr vert="horz" lIns="91440" tIns="45720" rIns="91440" bIns="45720" rtlCol="0" anchor="b">
            <a:normAutofit fontScale="90000"/>
          </a:bodyPr>
          <a:lstStyle/>
          <a:p>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Prohibited Conflict of Interest</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Comparison with Rule 1.9</a:t>
            </a:r>
          </a:p>
        </p:txBody>
      </p:sp>
      <p:sp>
        <p:nvSpPr>
          <p:cNvPr id="6" name="Text Placeholder 5">
            <a:extLst>
              <a:ext uri="{FF2B5EF4-FFF2-40B4-BE49-F238E27FC236}">
                <a16:creationId xmlns:a16="http://schemas.microsoft.com/office/drawing/2014/main" id="{D9E06EDC-B1D3-1678-B894-263ED0B76B28}"/>
              </a:ext>
            </a:extLst>
          </p:cNvPr>
          <p:cNvSpPr>
            <a:spLocks/>
          </p:cNvSpPr>
          <p:nvPr/>
        </p:nvSpPr>
        <p:spPr>
          <a:xfrm>
            <a:off x="4905052" y="1023257"/>
            <a:ext cx="3270009" cy="660499"/>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1.9(a)</a:t>
            </a:r>
            <a:endParaRPr lang="en-US" sz="2800" b="1" dirty="0"/>
          </a:p>
        </p:txBody>
      </p:sp>
      <p:sp>
        <p:nvSpPr>
          <p:cNvPr id="7" name="Content Placeholder 6">
            <a:extLst>
              <a:ext uri="{FF2B5EF4-FFF2-40B4-BE49-F238E27FC236}">
                <a16:creationId xmlns:a16="http://schemas.microsoft.com/office/drawing/2014/main" id="{09321BF9-5802-8C36-7CFB-49E6712E3C08}"/>
              </a:ext>
            </a:extLst>
          </p:cNvPr>
          <p:cNvSpPr>
            <a:spLocks/>
          </p:cNvSpPr>
          <p:nvPr/>
        </p:nvSpPr>
        <p:spPr>
          <a:xfrm>
            <a:off x="4624302" y="1683756"/>
            <a:ext cx="3550759" cy="3222826"/>
          </a:xfrm>
          <a:prstGeom prst="rect">
            <a:avLst/>
          </a:prstGeom>
        </p:spPr>
        <p:txBody>
          <a:bodyPr/>
          <a:lstStyle/>
          <a:p>
            <a:pPr defTabSz="576072">
              <a:spcAft>
                <a:spcPts val="600"/>
              </a:spcAft>
            </a:pPr>
            <a:r>
              <a:rPr lang="en-US" sz="2200" dirty="0"/>
              <a:t>Prohibits a lawyer from representing a new client against a former client in the same or substantially related matter in which the interests of that person are materially adverse</a:t>
            </a:r>
          </a:p>
          <a:p>
            <a:pPr marL="400050" lvl="1" indent="-400050" defTabSz="576072">
              <a:spcAft>
                <a:spcPts val="600"/>
              </a:spcAft>
              <a:buFont typeface="Arial" panose="020B0604020202020204" pitchFamily="34" charset="0"/>
              <a:buChar char="•"/>
            </a:pPr>
            <a:r>
              <a:rPr lang="en-US" sz="2200" dirty="0"/>
              <a:t>“substantially related” – lawyer likely acquired confidential information that </a:t>
            </a:r>
            <a:r>
              <a:rPr lang="en-US" sz="2200" i="1" dirty="0"/>
              <a:t>would materially advance the new client’s position</a:t>
            </a:r>
          </a:p>
        </p:txBody>
      </p:sp>
      <p:sp>
        <p:nvSpPr>
          <p:cNvPr id="8" name="Text Placeholder 7">
            <a:extLst>
              <a:ext uri="{FF2B5EF4-FFF2-40B4-BE49-F238E27FC236}">
                <a16:creationId xmlns:a16="http://schemas.microsoft.com/office/drawing/2014/main" id="{86C5B433-83BE-DAD4-449F-40118FF938C6}"/>
              </a:ext>
            </a:extLst>
          </p:cNvPr>
          <p:cNvSpPr>
            <a:spLocks/>
          </p:cNvSpPr>
          <p:nvPr/>
        </p:nvSpPr>
        <p:spPr>
          <a:xfrm>
            <a:off x="8285772" y="1023257"/>
            <a:ext cx="3286113" cy="660499"/>
          </a:xfrm>
          <a:prstGeom prst="rect">
            <a:avLst/>
          </a:prstGeom>
        </p:spPr>
        <p:txBody>
          <a:bodyPr/>
          <a:lstStyle/>
          <a:p>
            <a:pPr algn="ctr" defTabSz="576072">
              <a:spcAft>
                <a:spcPts val="600"/>
              </a:spcAft>
            </a:pPr>
            <a:endParaRPr lang="en-US" sz="2800" b="1" dirty="0"/>
          </a:p>
        </p:txBody>
      </p:sp>
      <p:sp>
        <p:nvSpPr>
          <p:cNvPr id="9" name="Content Placeholder 8">
            <a:extLst>
              <a:ext uri="{FF2B5EF4-FFF2-40B4-BE49-F238E27FC236}">
                <a16:creationId xmlns:a16="http://schemas.microsoft.com/office/drawing/2014/main" id="{57F354E6-49B6-9B1D-D6CE-29615595A5B2}"/>
              </a:ext>
            </a:extLst>
          </p:cNvPr>
          <p:cNvSpPr>
            <a:spLocks/>
          </p:cNvSpPr>
          <p:nvPr/>
        </p:nvSpPr>
        <p:spPr>
          <a:xfrm>
            <a:off x="8285771" y="1683757"/>
            <a:ext cx="3568771" cy="3222826"/>
          </a:xfrm>
          <a:prstGeom prst="rect">
            <a:avLst/>
          </a:prstGeom>
        </p:spPr>
        <p:txBody>
          <a:bodyPr/>
          <a:lstStyle/>
          <a:p>
            <a:pPr defTabSz="576072">
              <a:spcAft>
                <a:spcPts val="600"/>
              </a:spcAft>
            </a:pPr>
            <a:endParaRPr lang="en-US" sz="2200" i="1" dirty="0"/>
          </a:p>
        </p:txBody>
      </p:sp>
    </p:spTree>
    <p:extLst>
      <p:ext uri="{BB962C8B-B14F-4D97-AF65-F5344CB8AC3E}">
        <p14:creationId xmlns:p14="http://schemas.microsoft.com/office/powerpoint/2010/main" val="296289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30D54F-E249-8D10-B1E6-48F764BE01A4}"/>
              </a:ext>
            </a:extLst>
          </p:cNvPr>
          <p:cNvSpPr>
            <a:spLocks noGrp="1"/>
          </p:cNvSpPr>
          <p:nvPr>
            <p:ph type="title"/>
          </p:nvPr>
        </p:nvSpPr>
        <p:spPr>
          <a:xfrm>
            <a:off x="586478" y="1683756"/>
            <a:ext cx="3115265" cy="3084187"/>
          </a:xfrm>
        </p:spPr>
        <p:txBody>
          <a:bodyPr vert="horz" lIns="91440" tIns="45720" rIns="91440" bIns="45720" rtlCol="0" anchor="b">
            <a:normAutofit fontScale="90000"/>
          </a:bodyPr>
          <a:lstStyle/>
          <a:p>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Prohibited Conflict of Interest</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Comparison with Rule 1.9</a:t>
            </a:r>
          </a:p>
        </p:txBody>
      </p:sp>
      <p:sp>
        <p:nvSpPr>
          <p:cNvPr id="6" name="Text Placeholder 5">
            <a:extLst>
              <a:ext uri="{FF2B5EF4-FFF2-40B4-BE49-F238E27FC236}">
                <a16:creationId xmlns:a16="http://schemas.microsoft.com/office/drawing/2014/main" id="{D9E06EDC-B1D3-1678-B894-263ED0B76B28}"/>
              </a:ext>
            </a:extLst>
          </p:cNvPr>
          <p:cNvSpPr>
            <a:spLocks/>
          </p:cNvSpPr>
          <p:nvPr/>
        </p:nvSpPr>
        <p:spPr>
          <a:xfrm>
            <a:off x="4905052" y="1023257"/>
            <a:ext cx="3270009" cy="660499"/>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1.9(a)</a:t>
            </a:r>
            <a:endParaRPr lang="en-US" sz="2800" b="1" dirty="0"/>
          </a:p>
        </p:txBody>
      </p:sp>
      <p:sp>
        <p:nvSpPr>
          <p:cNvPr id="7" name="Content Placeholder 6">
            <a:extLst>
              <a:ext uri="{FF2B5EF4-FFF2-40B4-BE49-F238E27FC236}">
                <a16:creationId xmlns:a16="http://schemas.microsoft.com/office/drawing/2014/main" id="{09321BF9-5802-8C36-7CFB-49E6712E3C08}"/>
              </a:ext>
            </a:extLst>
          </p:cNvPr>
          <p:cNvSpPr>
            <a:spLocks/>
          </p:cNvSpPr>
          <p:nvPr/>
        </p:nvSpPr>
        <p:spPr>
          <a:xfrm>
            <a:off x="4624302" y="1683756"/>
            <a:ext cx="3550759" cy="3222826"/>
          </a:xfrm>
          <a:prstGeom prst="rect">
            <a:avLst/>
          </a:prstGeom>
        </p:spPr>
        <p:txBody>
          <a:bodyPr/>
          <a:lstStyle/>
          <a:p>
            <a:pPr defTabSz="576072">
              <a:spcAft>
                <a:spcPts val="600"/>
              </a:spcAft>
            </a:pPr>
            <a:r>
              <a:rPr lang="en-US" sz="2200" dirty="0"/>
              <a:t>Prohibits a lawyer from representing a new client against a former client in the same or substantially related matter in which the interests of that person are materially adverse</a:t>
            </a:r>
          </a:p>
          <a:p>
            <a:pPr marL="400050" lvl="1" indent="-400050" defTabSz="576072">
              <a:spcAft>
                <a:spcPts val="600"/>
              </a:spcAft>
              <a:buFont typeface="Arial" panose="020B0604020202020204" pitchFamily="34" charset="0"/>
              <a:buChar char="•"/>
            </a:pPr>
            <a:r>
              <a:rPr lang="en-US" sz="2200" dirty="0"/>
              <a:t>“substantially related” – lawyer likely acquired confidential information that </a:t>
            </a:r>
            <a:r>
              <a:rPr lang="en-US" sz="2200" i="1" dirty="0"/>
              <a:t>would materially advance the new client’s position</a:t>
            </a:r>
          </a:p>
        </p:txBody>
      </p:sp>
      <p:sp>
        <p:nvSpPr>
          <p:cNvPr id="8" name="Text Placeholder 7">
            <a:extLst>
              <a:ext uri="{FF2B5EF4-FFF2-40B4-BE49-F238E27FC236}">
                <a16:creationId xmlns:a16="http://schemas.microsoft.com/office/drawing/2014/main" id="{86C5B433-83BE-DAD4-449F-40118FF938C6}"/>
              </a:ext>
            </a:extLst>
          </p:cNvPr>
          <p:cNvSpPr>
            <a:spLocks/>
          </p:cNvSpPr>
          <p:nvPr/>
        </p:nvSpPr>
        <p:spPr>
          <a:xfrm>
            <a:off x="8285772" y="1023257"/>
            <a:ext cx="3286113" cy="660499"/>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1.11(c)</a:t>
            </a:r>
            <a:endParaRPr lang="en-US" sz="2800" b="1" dirty="0"/>
          </a:p>
        </p:txBody>
      </p:sp>
      <p:sp>
        <p:nvSpPr>
          <p:cNvPr id="9" name="Content Placeholder 8">
            <a:extLst>
              <a:ext uri="{FF2B5EF4-FFF2-40B4-BE49-F238E27FC236}">
                <a16:creationId xmlns:a16="http://schemas.microsoft.com/office/drawing/2014/main" id="{57F354E6-49B6-9B1D-D6CE-29615595A5B2}"/>
              </a:ext>
            </a:extLst>
          </p:cNvPr>
          <p:cNvSpPr>
            <a:spLocks/>
          </p:cNvSpPr>
          <p:nvPr/>
        </p:nvSpPr>
        <p:spPr>
          <a:xfrm>
            <a:off x="8285771" y="1683757"/>
            <a:ext cx="3568771" cy="3222826"/>
          </a:xfrm>
          <a:prstGeom prst="rect">
            <a:avLst/>
          </a:prstGeom>
        </p:spPr>
        <p:txBody>
          <a:bodyPr/>
          <a:lstStyle/>
          <a:p>
            <a:pPr defTabSz="576072">
              <a:spcAft>
                <a:spcPts val="600"/>
              </a:spcAft>
            </a:pPr>
            <a:r>
              <a:rPr lang="en-US" sz="2200" dirty="0"/>
              <a:t>Prohibits a lawyer from representing a private client whose interests  are adverse to a public officer or employee formerly represented by the lawyer where the lawyer acquired confidential government information </a:t>
            </a:r>
            <a:r>
              <a:rPr lang="en-US" sz="2200" i="1" dirty="0"/>
              <a:t>that could be used to the material disadvantage of that person</a:t>
            </a:r>
          </a:p>
        </p:txBody>
      </p:sp>
    </p:spTree>
    <p:extLst>
      <p:ext uri="{BB962C8B-B14F-4D97-AF65-F5344CB8AC3E}">
        <p14:creationId xmlns:p14="http://schemas.microsoft.com/office/powerpoint/2010/main" val="3189679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30D54F-E249-8D10-B1E6-48F764BE01A4}"/>
              </a:ext>
            </a:extLst>
          </p:cNvPr>
          <p:cNvSpPr>
            <a:spLocks noGrp="1"/>
          </p:cNvSpPr>
          <p:nvPr>
            <p:ph type="title"/>
          </p:nvPr>
        </p:nvSpPr>
        <p:spPr>
          <a:xfrm>
            <a:off x="586478" y="1683756"/>
            <a:ext cx="3115265" cy="3095073"/>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Prohibited Conflict of Interest</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Comparison with Rule 1.9</a:t>
            </a:r>
          </a:p>
        </p:txBody>
      </p:sp>
      <p:sp>
        <p:nvSpPr>
          <p:cNvPr id="6" name="Text Placeholder 5">
            <a:extLst>
              <a:ext uri="{FF2B5EF4-FFF2-40B4-BE49-F238E27FC236}">
                <a16:creationId xmlns:a16="http://schemas.microsoft.com/office/drawing/2014/main" id="{D9E06EDC-B1D3-1678-B894-263ED0B76B28}"/>
              </a:ext>
            </a:extLst>
          </p:cNvPr>
          <p:cNvSpPr>
            <a:spLocks/>
          </p:cNvSpPr>
          <p:nvPr/>
        </p:nvSpPr>
        <p:spPr>
          <a:xfrm>
            <a:off x="4905052" y="1023257"/>
            <a:ext cx="3270009" cy="660499"/>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1.9(c)</a:t>
            </a:r>
            <a:endParaRPr lang="en-US" sz="2800" b="1" dirty="0"/>
          </a:p>
        </p:txBody>
      </p:sp>
      <p:sp>
        <p:nvSpPr>
          <p:cNvPr id="7" name="Content Placeholder 6">
            <a:extLst>
              <a:ext uri="{FF2B5EF4-FFF2-40B4-BE49-F238E27FC236}">
                <a16:creationId xmlns:a16="http://schemas.microsoft.com/office/drawing/2014/main" id="{09321BF9-5802-8C36-7CFB-49E6712E3C08}"/>
              </a:ext>
            </a:extLst>
          </p:cNvPr>
          <p:cNvSpPr>
            <a:spLocks/>
          </p:cNvSpPr>
          <p:nvPr/>
        </p:nvSpPr>
        <p:spPr>
          <a:xfrm>
            <a:off x="4624302" y="1683756"/>
            <a:ext cx="3550759" cy="3222826"/>
          </a:xfrm>
          <a:prstGeom prst="rect">
            <a:avLst/>
          </a:prstGeom>
        </p:spPr>
        <p:txBody>
          <a:bodyPr/>
          <a:lstStyle/>
          <a:p>
            <a:pPr defTabSz="576072">
              <a:spcAft>
                <a:spcPts val="600"/>
              </a:spcAft>
            </a:pPr>
            <a:r>
              <a:rPr lang="en-US" sz="2200" dirty="0"/>
              <a:t>“A lawyer who has formerly represented a client in a matter … </a:t>
            </a:r>
            <a:r>
              <a:rPr lang="en-US" sz="2200" i="1" dirty="0"/>
              <a:t>shall not thereafter reveal information relating to the representation or use such information to the disadvantage of the former client</a:t>
            </a:r>
            <a:r>
              <a:rPr lang="en-US" sz="2200" dirty="0"/>
              <a:t> unless ..</a:t>
            </a:r>
          </a:p>
          <a:p>
            <a:pPr defTabSz="576072">
              <a:spcAft>
                <a:spcPts val="600"/>
              </a:spcAft>
            </a:pPr>
            <a:endParaRPr lang="en-US" sz="2200" i="1" dirty="0"/>
          </a:p>
        </p:txBody>
      </p:sp>
      <p:sp>
        <p:nvSpPr>
          <p:cNvPr id="8" name="Text Placeholder 7">
            <a:extLst>
              <a:ext uri="{FF2B5EF4-FFF2-40B4-BE49-F238E27FC236}">
                <a16:creationId xmlns:a16="http://schemas.microsoft.com/office/drawing/2014/main" id="{86C5B433-83BE-DAD4-449F-40118FF938C6}"/>
              </a:ext>
            </a:extLst>
          </p:cNvPr>
          <p:cNvSpPr>
            <a:spLocks/>
          </p:cNvSpPr>
          <p:nvPr/>
        </p:nvSpPr>
        <p:spPr>
          <a:xfrm>
            <a:off x="8285772" y="1023257"/>
            <a:ext cx="3286113" cy="660499"/>
          </a:xfrm>
          <a:prstGeom prst="rect">
            <a:avLst/>
          </a:prstGeom>
        </p:spPr>
        <p:txBody>
          <a:bodyPr/>
          <a:lstStyle/>
          <a:p>
            <a:pPr algn="ctr" defTabSz="576072">
              <a:spcAft>
                <a:spcPts val="600"/>
              </a:spcAft>
            </a:pPr>
            <a:endParaRPr lang="en-US" sz="2800" b="1" dirty="0"/>
          </a:p>
        </p:txBody>
      </p:sp>
      <p:sp>
        <p:nvSpPr>
          <p:cNvPr id="9" name="Content Placeholder 8">
            <a:extLst>
              <a:ext uri="{FF2B5EF4-FFF2-40B4-BE49-F238E27FC236}">
                <a16:creationId xmlns:a16="http://schemas.microsoft.com/office/drawing/2014/main" id="{57F354E6-49B6-9B1D-D6CE-29615595A5B2}"/>
              </a:ext>
            </a:extLst>
          </p:cNvPr>
          <p:cNvSpPr>
            <a:spLocks/>
          </p:cNvSpPr>
          <p:nvPr/>
        </p:nvSpPr>
        <p:spPr>
          <a:xfrm>
            <a:off x="8285771" y="1683757"/>
            <a:ext cx="3568771" cy="3222826"/>
          </a:xfrm>
          <a:prstGeom prst="rect">
            <a:avLst/>
          </a:prstGeom>
        </p:spPr>
        <p:txBody>
          <a:bodyPr/>
          <a:lstStyle/>
          <a:p>
            <a:pPr defTabSz="576072">
              <a:spcAft>
                <a:spcPts val="600"/>
              </a:spcAft>
            </a:pPr>
            <a:endParaRPr lang="en-US" sz="2200" i="1" dirty="0"/>
          </a:p>
        </p:txBody>
      </p:sp>
    </p:spTree>
    <p:extLst>
      <p:ext uri="{BB962C8B-B14F-4D97-AF65-F5344CB8AC3E}">
        <p14:creationId xmlns:p14="http://schemas.microsoft.com/office/powerpoint/2010/main" val="2908869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30D54F-E249-8D10-B1E6-48F764BE01A4}"/>
              </a:ext>
            </a:extLst>
          </p:cNvPr>
          <p:cNvSpPr>
            <a:spLocks noGrp="1"/>
          </p:cNvSpPr>
          <p:nvPr>
            <p:ph type="title"/>
          </p:nvPr>
        </p:nvSpPr>
        <p:spPr>
          <a:xfrm>
            <a:off x="586478" y="1683756"/>
            <a:ext cx="3115265" cy="3095073"/>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Prohibited Conflict of Interest</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Comparison with Rule 1.9</a:t>
            </a:r>
          </a:p>
        </p:txBody>
      </p:sp>
      <p:sp>
        <p:nvSpPr>
          <p:cNvPr id="6" name="Text Placeholder 5">
            <a:extLst>
              <a:ext uri="{FF2B5EF4-FFF2-40B4-BE49-F238E27FC236}">
                <a16:creationId xmlns:a16="http://schemas.microsoft.com/office/drawing/2014/main" id="{D9E06EDC-B1D3-1678-B894-263ED0B76B28}"/>
              </a:ext>
            </a:extLst>
          </p:cNvPr>
          <p:cNvSpPr>
            <a:spLocks/>
          </p:cNvSpPr>
          <p:nvPr/>
        </p:nvSpPr>
        <p:spPr>
          <a:xfrm>
            <a:off x="4905052" y="1023257"/>
            <a:ext cx="3270009" cy="660499"/>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1.9(c)</a:t>
            </a:r>
            <a:endParaRPr lang="en-US" sz="2800" b="1" dirty="0"/>
          </a:p>
        </p:txBody>
      </p:sp>
      <p:sp>
        <p:nvSpPr>
          <p:cNvPr id="7" name="Content Placeholder 6">
            <a:extLst>
              <a:ext uri="{FF2B5EF4-FFF2-40B4-BE49-F238E27FC236}">
                <a16:creationId xmlns:a16="http://schemas.microsoft.com/office/drawing/2014/main" id="{09321BF9-5802-8C36-7CFB-49E6712E3C08}"/>
              </a:ext>
            </a:extLst>
          </p:cNvPr>
          <p:cNvSpPr>
            <a:spLocks/>
          </p:cNvSpPr>
          <p:nvPr/>
        </p:nvSpPr>
        <p:spPr>
          <a:xfrm>
            <a:off x="4624302" y="1683756"/>
            <a:ext cx="3550759" cy="3222826"/>
          </a:xfrm>
          <a:prstGeom prst="rect">
            <a:avLst/>
          </a:prstGeom>
        </p:spPr>
        <p:txBody>
          <a:bodyPr/>
          <a:lstStyle/>
          <a:p>
            <a:pPr defTabSz="576072">
              <a:spcAft>
                <a:spcPts val="600"/>
              </a:spcAft>
            </a:pPr>
            <a:r>
              <a:rPr lang="en-US" sz="2200" dirty="0"/>
              <a:t>“A lawyer who has formerly represented a client in a matter … </a:t>
            </a:r>
            <a:r>
              <a:rPr lang="en-US" sz="2200" i="1" dirty="0"/>
              <a:t>shall not thereafter reveal information relating to the representation or use such information to the disadvantage of the former client</a:t>
            </a:r>
            <a:r>
              <a:rPr lang="en-US" sz="2200" dirty="0"/>
              <a:t> unless ..</a:t>
            </a:r>
          </a:p>
          <a:p>
            <a:pPr defTabSz="576072">
              <a:spcAft>
                <a:spcPts val="600"/>
              </a:spcAft>
            </a:pPr>
            <a:endParaRPr lang="en-US" sz="2200" i="1" dirty="0"/>
          </a:p>
        </p:txBody>
      </p:sp>
      <p:sp>
        <p:nvSpPr>
          <p:cNvPr id="8" name="Text Placeholder 7">
            <a:extLst>
              <a:ext uri="{FF2B5EF4-FFF2-40B4-BE49-F238E27FC236}">
                <a16:creationId xmlns:a16="http://schemas.microsoft.com/office/drawing/2014/main" id="{86C5B433-83BE-DAD4-449F-40118FF938C6}"/>
              </a:ext>
            </a:extLst>
          </p:cNvPr>
          <p:cNvSpPr>
            <a:spLocks/>
          </p:cNvSpPr>
          <p:nvPr/>
        </p:nvSpPr>
        <p:spPr>
          <a:xfrm>
            <a:off x="8285772" y="1023257"/>
            <a:ext cx="3286113" cy="660499"/>
          </a:xfrm>
          <a:prstGeom prst="rect">
            <a:avLst/>
          </a:prstGeom>
        </p:spPr>
        <p:txBody>
          <a:bodyPr/>
          <a:lstStyle/>
          <a:p>
            <a:pPr algn="ctr" defTabSz="576072">
              <a:spcAft>
                <a:spcPts val="600"/>
              </a:spcAft>
            </a:pPr>
            <a:r>
              <a:rPr lang="en-US" sz="2800" b="1" kern="1200" dirty="0">
                <a:solidFill>
                  <a:schemeClr val="tx1"/>
                </a:solidFill>
                <a:latin typeface="+mn-lt"/>
                <a:ea typeface="+mn-ea"/>
                <a:cs typeface="+mn-cs"/>
              </a:rPr>
              <a:t>Rule 1.11(c)</a:t>
            </a:r>
            <a:endParaRPr lang="en-US" sz="2800" b="1" dirty="0"/>
          </a:p>
        </p:txBody>
      </p:sp>
      <p:sp>
        <p:nvSpPr>
          <p:cNvPr id="9" name="Content Placeholder 8">
            <a:extLst>
              <a:ext uri="{FF2B5EF4-FFF2-40B4-BE49-F238E27FC236}">
                <a16:creationId xmlns:a16="http://schemas.microsoft.com/office/drawing/2014/main" id="{57F354E6-49B6-9B1D-D6CE-29615595A5B2}"/>
              </a:ext>
            </a:extLst>
          </p:cNvPr>
          <p:cNvSpPr>
            <a:spLocks/>
          </p:cNvSpPr>
          <p:nvPr/>
        </p:nvSpPr>
        <p:spPr>
          <a:xfrm>
            <a:off x="8285771" y="1683757"/>
            <a:ext cx="3568771" cy="3222826"/>
          </a:xfrm>
          <a:prstGeom prst="rect">
            <a:avLst/>
          </a:prstGeom>
        </p:spPr>
        <p:txBody>
          <a:bodyPr/>
          <a:lstStyle/>
          <a:p>
            <a:pPr defTabSz="576072">
              <a:spcAft>
                <a:spcPts val="600"/>
              </a:spcAft>
            </a:pPr>
            <a:r>
              <a:rPr lang="en-US" sz="2200" dirty="0"/>
              <a:t>Prohibits a lawyer from representing a private clients whose interests  are adverse to a public officer or employee formerly represented by the lawyer where the lawyer acquired confidential government information </a:t>
            </a:r>
            <a:r>
              <a:rPr lang="en-US" sz="2200" i="1" dirty="0"/>
              <a:t>that could be used to the </a:t>
            </a:r>
            <a:r>
              <a:rPr lang="en-US" sz="2200" b="1" i="1" dirty="0"/>
              <a:t>material</a:t>
            </a:r>
            <a:r>
              <a:rPr lang="en-US" sz="2200" i="1" dirty="0"/>
              <a:t> disadvantage of that person</a:t>
            </a:r>
          </a:p>
        </p:txBody>
      </p:sp>
    </p:spTree>
    <p:extLst>
      <p:ext uri="{BB962C8B-B14F-4D97-AF65-F5344CB8AC3E}">
        <p14:creationId xmlns:p14="http://schemas.microsoft.com/office/powerpoint/2010/main" val="2530040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Confidentiality Obligations of Former and Current Government Officers and Employees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served as an advisor to the Governor.  In that capacity, she acquired confidential government information about a state entity.  Lawyer now works at Private Firm, which represents a party suing the state entity. The information Lawyer acquired could be used to the material disadvantage of the state entity. </a:t>
            </a:r>
          </a:p>
          <a:p>
            <a:pPr marL="0" indent="0">
              <a:buNone/>
            </a:pPr>
            <a:endParaRPr lang="en-US" sz="2200" dirty="0"/>
          </a:p>
          <a:p>
            <a:pPr marL="0" indent="0">
              <a:buNone/>
            </a:pPr>
            <a:r>
              <a:rPr lang="en-US" sz="2200" b="1" dirty="0"/>
              <a:t>Question</a:t>
            </a:r>
            <a:r>
              <a:rPr lang="en-US" sz="2200" dirty="0"/>
              <a:t>:  Can the firm represent the party?</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288761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dirty="0"/>
              <a:t>Confidentiality Obligations of Former and Current Government Officers and Employees</a:t>
            </a:r>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671281" y="1969338"/>
            <a:ext cx="6811766" cy="2767049"/>
          </a:xfrm>
        </p:spPr>
        <p:txBody>
          <a:bodyPr>
            <a:normAutofit lnSpcReduction="10000"/>
          </a:bodyPr>
          <a:lstStyle/>
          <a:p>
            <a:pPr marL="0" indent="0">
              <a:lnSpc>
                <a:spcPct val="140000"/>
              </a:lnSpc>
              <a:buNone/>
            </a:pPr>
            <a:r>
              <a:rPr lang="en-US" dirty="0"/>
              <a:t>Can the firm represent the party?</a:t>
            </a:r>
          </a:p>
          <a:p>
            <a:pPr marL="457200" indent="-457200">
              <a:lnSpc>
                <a:spcPct val="140000"/>
              </a:lnSpc>
              <a:buAutoNum type="alphaUcParenBoth"/>
            </a:pPr>
            <a:r>
              <a:rPr lang="en-US" dirty="0"/>
              <a:t>Yes</a:t>
            </a:r>
          </a:p>
          <a:p>
            <a:pPr marL="457200" indent="-457200">
              <a:lnSpc>
                <a:spcPct val="140000"/>
              </a:lnSpc>
              <a:buAutoNum type="alphaUcParenBoth"/>
            </a:pPr>
            <a:r>
              <a:rPr lang="en-US" dirty="0"/>
              <a:t>No</a:t>
            </a:r>
          </a:p>
          <a:p>
            <a:pPr marL="457200" indent="-457200">
              <a:lnSpc>
                <a:spcPct val="140000"/>
              </a:lnSpc>
              <a:buAutoNum type="alphaUcParenBoth"/>
            </a:pPr>
            <a:r>
              <a:rPr lang="en-US" dirty="0"/>
              <a:t>Yes, if …</a:t>
            </a:r>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421102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D35B62-CD9A-4E9E-9DE6-D83BE32B6CB2}"/>
              </a:ext>
            </a:extLst>
          </p:cNvPr>
          <p:cNvSpPr>
            <a:spLocks noGrp="1"/>
          </p:cNvSpPr>
          <p:nvPr>
            <p:ph type="title"/>
          </p:nvPr>
        </p:nvSpPr>
        <p:spPr>
          <a:xfrm>
            <a:off x="1371597" y="348865"/>
            <a:ext cx="10044023" cy="877729"/>
          </a:xfrm>
        </p:spPr>
        <p:txBody>
          <a:bodyPr anchor="ctr">
            <a:normAutofit/>
          </a:bodyPr>
          <a:lstStyle/>
          <a:p>
            <a:pPr algn="ctr"/>
            <a:r>
              <a:rPr lang="en-US" sz="4000" dirty="0">
                <a:solidFill>
                  <a:srgbClr val="FFFFFF"/>
                </a:solidFill>
              </a:rPr>
              <a:t>Today’s Program</a:t>
            </a:r>
          </a:p>
        </p:txBody>
      </p:sp>
      <p:graphicFrame>
        <p:nvGraphicFramePr>
          <p:cNvPr id="76" name="Content Placeholder 2">
            <a:extLst>
              <a:ext uri="{FF2B5EF4-FFF2-40B4-BE49-F238E27FC236}">
                <a16:creationId xmlns:a16="http://schemas.microsoft.com/office/drawing/2014/main" id="{E0AE358F-F8DE-A8C0-1468-755FA272CACE}"/>
              </a:ext>
            </a:extLst>
          </p:cNvPr>
          <p:cNvGraphicFramePr>
            <a:graphicFrameLocks noGrp="1"/>
          </p:cNvGraphicFramePr>
          <p:nvPr>
            <p:ph idx="1"/>
            <p:extLst>
              <p:ext uri="{D42A27DB-BD31-4B8C-83A1-F6EECF244321}">
                <p14:modId xmlns:p14="http://schemas.microsoft.com/office/powerpoint/2010/main" val="283240099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74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600" cap="none" spc="0" baseline="0" dirty="0"/>
              <a:t>Special Conflicts of Interest for Former and Current Government Officers and Employees</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a:bodyPr>
          <a:lstStyle/>
          <a:p>
            <a:pPr marL="0" indent="0">
              <a:buNone/>
            </a:pPr>
            <a:r>
              <a:rPr lang="en-US" sz="2400" dirty="0"/>
              <a:t>(c) Except as law may otherwise expressly permit, </a:t>
            </a:r>
            <a:r>
              <a:rPr lang="en-US" sz="2400" b="1" i="1" dirty="0"/>
              <a:t>a lawyer </a:t>
            </a:r>
            <a:r>
              <a:rPr lang="en-US" sz="2400" dirty="0"/>
              <a:t>having information that the lawyer knows is confidential government information about a person acquired when the lawyer was a public officer or employee </a:t>
            </a:r>
            <a:r>
              <a:rPr lang="en-US" sz="2400" b="1" i="1" dirty="0"/>
              <a:t>may not represent a private client </a:t>
            </a:r>
            <a:r>
              <a:rPr lang="en-US" sz="2400" dirty="0"/>
              <a:t>whose interests are adverse to that person in a matter in which the information could be used to the material disadvantage of that person.  …</a:t>
            </a:r>
          </a:p>
        </p:txBody>
      </p:sp>
    </p:spTree>
    <p:extLst>
      <p:ext uri="{BB962C8B-B14F-4D97-AF65-F5344CB8AC3E}">
        <p14:creationId xmlns:p14="http://schemas.microsoft.com/office/powerpoint/2010/main" val="300667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600" cap="none" spc="0" baseline="0" dirty="0"/>
              <a:t>Special Conflicts of Interest for Former and Current Government Officers and Employees</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fontScale="92500"/>
          </a:bodyPr>
          <a:lstStyle/>
          <a:p>
            <a:pPr marL="0" indent="0">
              <a:buNone/>
            </a:pPr>
            <a:r>
              <a:rPr lang="en-US" sz="2200" dirty="0"/>
              <a:t>(c) … As used in this Rule, the term "confidential government information" means information that has been obtained under governmental authority and which, at the time this Rule is applied, the government is prohibited by law from disclosing to the public or has a legal privilege not to disclose and which is not otherwise available to the public. </a:t>
            </a:r>
            <a:r>
              <a:rPr lang="en-US" sz="2200" b="1" i="1" dirty="0"/>
              <a:t>A firm with which that lawyer is associated may undertake or continue representation in the matter only if both the personally disqualified lawyer and the lawyers who are representing the client in the matter comply with [screening procedures]</a:t>
            </a:r>
          </a:p>
        </p:txBody>
      </p:sp>
    </p:spTree>
    <p:extLst>
      <p:ext uri="{BB962C8B-B14F-4D97-AF65-F5344CB8AC3E}">
        <p14:creationId xmlns:p14="http://schemas.microsoft.com/office/powerpoint/2010/main" val="307871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F9C9C81C-5D92-D7F1-112D-308230A33E42}"/>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Does Rule 1.11(c) apply exclusively to lawyers who are </a:t>
            </a:r>
            <a:r>
              <a:rPr lang="en-US" sz="5400" i="1" dirty="0">
                <a:solidFill>
                  <a:schemeClr val="bg1">
                    <a:lumMod val="95000"/>
                    <a:lumOff val="5000"/>
                  </a:schemeClr>
                </a:solidFill>
              </a:rPr>
              <a:t>former</a:t>
            </a:r>
            <a:r>
              <a:rPr lang="en-US" sz="5400" dirty="0">
                <a:solidFill>
                  <a:schemeClr val="bg1">
                    <a:lumMod val="95000"/>
                    <a:lumOff val="5000"/>
                  </a:schemeClr>
                </a:solidFill>
              </a:rPr>
              <a:t> public officers and</a:t>
            </a:r>
            <a:br>
              <a:rPr lang="en-US" sz="5400" dirty="0">
                <a:solidFill>
                  <a:schemeClr val="bg1">
                    <a:lumMod val="95000"/>
                    <a:lumOff val="5000"/>
                  </a:schemeClr>
                </a:solidFill>
              </a:rPr>
            </a:br>
            <a:r>
              <a:rPr lang="en-US" sz="5400" dirty="0">
                <a:solidFill>
                  <a:schemeClr val="bg1">
                    <a:lumMod val="95000"/>
                    <a:lumOff val="5000"/>
                  </a:schemeClr>
                </a:solidFill>
              </a:rPr>
              <a:t>employees?</a:t>
            </a:r>
          </a:p>
        </p:txBody>
      </p:sp>
    </p:spTree>
    <p:extLst>
      <p:ext uri="{BB962C8B-B14F-4D97-AF65-F5344CB8AC3E}">
        <p14:creationId xmlns:p14="http://schemas.microsoft.com/office/powerpoint/2010/main" val="189167113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600" cap="none" spc="0" baseline="0" dirty="0"/>
              <a:t>Special Conflicts of Interest for Former and Current Government Officers and Employees</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a:bodyPr>
          <a:lstStyle/>
          <a:p>
            <a:pPr marL="0" indent="0">
              <a:buNone/>
            </a:pPr>
            <a:r>
              <a:rPr lang="en-US" sz="2400" dirty="0"/>
              <a:t>(c) Except as law may otherwise expressly permit, </a:t>
            </a:r>
            <a:r>
              <a:rPr lang="en-US" sz="2400" b="1" i="1" dirty="0"/>
              <a:t>a lawyer having information </a:t>
            </a:r>
            <a:r>
              <a:rPr lang="en-US" sz="2400" dirty="0"/>
              <a:t>that the lawyer knows is confidential government information about a person acquired </a:t>
            </a:r>
            <a:r>
              <a:rPr lang="en-US" sz="2400" b="1" i="1" dirty="0"/>
              <a:t>when the lawyer was a public officer or employee</a:t>
            </a:r>
            <a:r>
              <a:rPr lang="en-US" sz="2400" dirty="0"/>
              <a:t> may not represent a private client</a:t>
            </a:r>
            <a:r>
              <a:rPr lang="en-US" sz="2400" b="1" i="1" dirty="0"/>
              <a:t> </a:t>
            </a:r>
            <a:r>
              <a:rPr lang="en-US" sz="2400" dirty="0"/>
              <a:t>whose interests are adverse to that person in a matter in which the information could be used to the material disadvantage of that person.  …</a:t>
            </a:r>
          </a:p>
        </p:txBody>
      </p:sp>
    </p:spTree>
    <p:extLst>
      <p:ext uri="{BB962C8B-B14F-4D97-AF65-F5344CB8AC3E}">
        <p14:creationId xmlns:p14="http://schemas.microsoft.com/office/powerpoint/2010/main" val="270378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Confidentiality Obligations of Former and Current Government Officers and Employees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is employed on a part-time basis as a lawyer for a local government. Lawyer also runs a private practice. In his capacity as a lawyer for the local government, lawyer acquires confidential government information about a person being sued by one of Lawyer’s clients. The information could be used to the material disadvantage of that person. </a:t>
            </a:r>
          </a:p>
          <a:p>
            <a:pPr marL="0" indent="0">
              <a:buNone/>
            </a:pPr>
            <a:endParaRPr lang="en-US" sz="2200" dirty="0"/>
          </a:p>
          <a:p>
            <a:pPr marL="0" indent="0">
              <a:buNone/>
            </a:pPr>
            <a:r>
              <a:rPr lang="en-US" sz="2200" b="1" dirty="0"/>
              <a:t>Question</a:t>
            </a:r>
            <a:r>
              <a:rPr lang="en-US" sz="2200" dirty="0"/>
              <a:t>:  Does Rule 1.11(c) prohibit Lawyer from representing this client?</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93211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dirty="0"/>
              <a:t>Confidentiality Obligations of Former and Current Government Officers and Employees</a:t>
            </a:r>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671281" y="1969338"/>
            <a:ext cx="6811766" cy="2767049"/>
          </a:xfrm>
        </p:spPr>
        <p:txBody>
          <a:bodyPr>
            <a:normAutofit fontScale="92500" lnSpcReduction="20000"/>
          </a:bodyPr>
          <a:lstStyle/>
          <a:p>
            <a:pPr marL="0" indent="0">
              <a:lnSpc>
                <a:spcPct val="100000"/>
              </a:lnSpc>
              <a:buNone/>
            </a:pPr>
            <a:r>
              <a:rPr lang="en-US" dirty="0"/>
              <a:t>Does Rule 1.11(c) prohibit Lawyer from representing this client?</a:t>
            </a:r>
          </a:p>
          <a:p>
            <a:pPr marL="457200" indent="-457200">
              <a:lnSpc>
                <a:spcPct val="110000"/>
              </a:lnSpc>
              <a:buAutoNum type="alphaUcParenBoth"/>
            </a:pPr>
            <a:r>
              <a:rPr lang="en-US" dirty="0"/>
              <a:t>Yes, the rule can apply to those who currently or formerly serve as govt. employees</a:t>
            </a:r>
          </a:p>
          <a:p>
            <a:pPr marL="457200" indent="-457200">
              <a:lnSpc>
                <a:spcPct val="110000"/>
              </a:lnSpc>
              <a:buAutoNum type="alphaUcParenBoth"/>
            </a:pPr>
            <a:r>
              <a:rPr lang="en-US" dirty="0"/>
              <a:t>No, because the rule only applies to former govt. employees</a:t>
            </a:r>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274746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522513" y="536575"/>
            <a:ext cx="4996543" cy="1453003"/>
          </a:xfrm>
        </p:spPr>
        <p:txBody>
          <a:bodyPr vert="horz" wrap="square" lIns="91440" tIns="45720" rIns="91440" bIns="45720" rtlCol="0" anchor="b" anchorCtr="0">
            <a:noAutofit/>
          </a:bodyPr>
          <a:lstStyle/>
          <a:p>
            <a:pPr algn="ctr">
              <a:lnSpc>
                <a:spcPct val="90000"/>
              </a:lnSpc>
            </a:pPr>
            <a:r>
              <a:rPr lang="en-US" sz="2800" kern="1200" cap="none" spc="0" baseline="0" dirty="0">
                <a:solidFill>
                  <a:schemeClr val="tx1"/>
                </a:solidFill>
                <a:latin typeface="+mj-lt"/>
                <a:ea typeface="+mj-ea"/>
                <a:cs typeface="+mj-cs"/>
              </a:rPr>
              <a:t>ABA Op. 509 (2024): Special Conflicts of Interest for Former and Current Government Officers and Employees</a:t>
            </a:r>
          </a:p>
        </p:txBody>
      </p: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660687" y="2481943"/>
            <a:ext cx="4999884" cy="3296557"/>
          </a:xfrm>
        </p:spPr>
        <p:txBody>
          <a:bodyPr vert="horz" lIns="91440" tIns="45720" rIns="91440" bIns="45720" rtlCol="0">
            <a:noAutofit/>
          </a:bodyPr>
          <a:lstStyle/>
          <a:p>
            <a:pPr>
              <a:lnSpc>
                <a:spcPct val="100000"/>
              </a:lnSpc>
            </a:pPr>
            <a:r>
              <a:rPr lang="en-US" sz="2300" dirty="0"/>
              <a:t>“the Committee reads the phrase “a lawyer having information that the lawyer knows is confidential government information about a person” to include not only lawyers formerly serving as public officers or employees but also lawyers who are currently serving as public officers or employees.”</a:t>
            </a:r>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184144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Confidentiality Obligations of Former and Current Government Officers and Employees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endParaRPr lang="en-US" sz="2200" dirty="0"/>
          </a:p>
          <a:p>
            <a:pPr marL="0" indent="0">
              <a:buNone/>
            </a:pPr>
            <a:r>
              <a:rPr lang="en-US" sz="2200" b="1" dirty="0"/>
              <a:t>Question</a:t>
            </a:r>
            <a:r>
              <a:rPr lang="en-US" sz="2200" dirty="0"/>
              <a:t>:  Does Rule 1.11(c) prohibit Lawyer from representing this client?</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6802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8D78CF-2497-6F47-A9AF-425E770B4A8C}"/>
              </a:ext>
            </a:extLst>
          </p:cNvPr>
          <p:cNvPicPr>
            <a:picLocks noChangeAspect="1"/>
          </p:cNvPicPr>
          <p:nvPr/>
        </p:nvPicPr>
        <p:blipFill rotWithShape="1">
          <a:blip r:embed="rId2"/>
          <a:srcRect t="-13422" b="45936"/>
          <a:stretch/>
        </p:blipFill>
        <p:spPr>
          <a:xfrm>
            <a:off x="1092088" y="-1067083"/>
            <a:ext cx="9575912" cy="6939719"/>
          </a:xfrm>
          <a:prstGeom prst="rect">
            <a:avLst/>
          </a:prstGeom>
        </p:spPr>
      </p:pic>
    </p:spTree>
    <p:extLst>
      <p:ext uri="{BB962C8B-B14F-4D97-AF65-F5344CB8AC3E}">
        <p14:creationId xmlns:p14="http://schemas.microsoft.com/office/powerpoint/2010/main" val="61554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303C817-C69F-9FF4-A82B-E05AD39ADDED}"/>
              </a:ext>
            </a:extLst>
          </p:cNvPr>
          <p:cNvSpPr txBox="1">
            <a:spLocks noGrp="1"/>
          </p:cNvSpPr>
          <p:nvPr>
            <p:ph type="title"/>
          </p:nvPr>
        </p:nvSpPr>
        <p:spPr>
          <a:xfrm>
            <a:off x="9093496" y="618681"/>
            <a:ext cx="2613872" cy="4794567"/>
          </a:xfrm>
          <a:prstGeom prst="rect">
            <a:avLst/>
          </a:prstGeom>
        </p:spPr>
        <p:txBody>
          <a:bodyPr vert="horz" lIns="91440" tIns="45720" rIns="91440" bIns="45720" rtlCol="0" anchor="ctr">
            <a:normAutofit/>
          </a:bodyPr>
          <a:lstStyle/>
          <a:p>
            <a:r>
              <a:rPr lang="en-US" sz="3600" dirty="0">
                <a:solidFill>
                  <a:srgbClr val="FFFFFF"/>
                </a:solidFill>
              </a:rPr>
              <a:t>Disbarred!!!  Rudy Giuliani and Dishonesty</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tanding at a podium with a microphone pointing at his finger&#10;&#10;Description automatically generated">
            <a:extLst>
              <a:ext uri="{FF2B5EF4-FFF2-40B4-BE49-F238E27FC236}">
                <a16:creationId xmlns:a16="http://schemas.microsoft.com/office/drawing/2014/main" id="{A88290F8-7C25-AA08-9021-42E16DCB1083}"/>
              </a:ext>
            </a:extLst>
          </p:cNvPr>
          <p:cNvPicPr>
            <a:picLocks noGrp="1" noChangeAspect="1"/>
          </p:cNvPicPr>
          <p:nvPr>
            <p:ph idx="1"/>
          </p:nvPr>
        </p:nvPicPr>
        <p:blipFill rotWithShape="1">
          <a:blip r:embed="rId2"/>
          <a:srcRect r="864"/>
          <a:stretch/>
        </p:blipFill>
        <p:spPr>
          <a:xfrm>
            <a:off x="976251" y="942538"/>
            <a:ext cx="7163222" cy="4808332"/>
          </a:xfrm>
          <a:prstGeom prst="rect">
            <a:avLst/>
          </a:prstGeom>
          <a:effectLst/>
        </p:spPr>
      </p:pic>
    </p:spTree>
    <p:extLst>
      <p:ext uri="{BB962C8B-B14F-4D97-AF65-F5344CB8AC3E}">
        <p14:creationId xmlns:p14="http://schemas.microsoft.com/office/powerpoint/2010/main" val="178352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BC5469-142A-8C41-B492-57E471BEA307}"/>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400" kern="1200">
                <a:solidFill>
                  <a:schemeClr val="tx1"/>
                </a:solidFill>
                <a:latin typeface="+mj-lt"/>
                <a:ea typeface="+mj-ea"/>
                <a:cs typeface="+mj-cs"/>
              </a:rPr>
              <a:t>Today’s Lineup</a:t>
            </a:r>
          </a:p>
        </p:txBody>
      </p:sp>
      <p:pic>
        <p:nvPicPr>
          <p:cNvPr id="8" name="Content Placeholder 7" descr="A group of people standing in front of a wall&#10;&#10;Description automatically generated">
            <a:extLst>
              <a:ext uri="{FF2B5EF4-FFF2-40B4-BE49-F238E27FC236}">
                <a16:creationId xmlns:a16="http://schemas.microsoft.com/office/drawing/2014/main" id="{59754433-10D8-E0F0-B5BD-238E44FBC192}"/>
              </a:ext>
            </a:extLst>
          </p:cNvPr>
          <p:cNvPicPr>
            <a:picLocks noGrp="1" noChangeAspect="1"/>
          </p:cNvPicPr>
          <p:nvPr>
            <p:ph sz="half" idx="2"/>
          </p:nvPr>
        </p:nvPicPr>
        <p:blipFill>
          <a:blip r:embed="rId2"/>
          <a:stretch>
            <a:fillRect/>
          </a:stretch>
        </p:blipFill>
        <p:spPr>
          <a:xfrm>
            <a:off x="630936" y="1609344"/>
            <a:ext cx="5458968" cy="3639311"/>
          </a:xfrm>
          <a:prstGeom prst="rect">
            <a:avLst/>
          </a:prstGeom>
        </p:spPr>
      </p:pic>
      <p:sp>
        <p:nvSpPr>
          <p:cNvPr id="18"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C5054B5-BD4D-4B91-819B-A32EB7A86B56}"/>
              </a:ext>
            </a:extLst>
          </p:cNvPr>
          <p:cNvSpPr>
            <a:spLocks noGrp="1"/>
          </p:cNvSpPr>
          <p:nvPr>
            <p:ph sz="half" idx="1"/>
          </p:nvPr>
        </p:nvSpPr>
        <p:spPr>
          <a:xfrm>
            <a:off x="6739128" y="2664886"/>
            <a:ext cx="4818888" cy="3550789"/>
          </a:xfrm>
        </p:spPr>
        <p:txBody>
          <a:bodyPr vert="horz" lIns="91440" tIns="45720" rIns="91440" bIns="45720" rtlCol="0" anchor="t">
            <a:normAutofit fontScale="77500" lnSpcReduction="20000"/>
          </a:bodyPr>
          <a:lstStyle/>
          <a:p>
            <a:r>
              <a:rPr lang="en-US" sz="2400" dirty="0"/>
              <a:t>Disqualification to Prevent the Misuse Use of “Confidential Government Information”</a:t>
            </a:r>
          </a:p>
          <a:p>
            <a:r>
              <a:rPr lang="en-US" sz="2400" dirty="0"/>
              <a:t>Disbarred!!! Rudy Giuliani and Dishonesty</a:t>
            </a:r>
          </a:p>
          <a:p>
            <a:r>
              <a:rPr lang="en-US" sz="2400" dirty="0"/>
              <a:t>Judicial Ethics</a:t>
            </a:r>
          </a:p>
          <a:p>
            <a:r>
              <a:rPr lang="en-US" sz="2400" dirty="0"/>
              <a:t>The Ethics of Witness Preparation</a:t>
            </a:r>
          </a:p>
          <a:p>
            <a:r>
              <a:rPr lang="en-US" sz="2400" dirty="0"/>
              <a:t>Confidentiality Obligations of Lawyers Posting to Listservs</a:t>
            </a:r>
          </a:p>
          <a:p>
            <a:r>
              <a:rPr lang="en-US" sz="2400" dirty="0"/>
              <a:t>Conflicts of Interest and Prospective Clients</a:t>
            </a:r>
          </a:p>
          <a:p>
            <a:r>
              <a:rPr lang="en-US" sz="2400" dirty="0"/>
              <a:t>Withdrawing from Representation</a:t>
            </a:r>
          </a:p>
          <a:p>
            <a:r>
              <a:rPr lang="en-US" sz="2400" dirty="0"/>
              <a:t>Zealous Advocacy or Just Being a Jerk?  You Make the Call!</a:t>
            </a:r>
          </a:p>
        </p:txBody>
      </p:sp>
    </p:spTree>
    <p:extLst>
      <p:ext uri="{BB962C8B-B14F-4D97-AF65-F5344CB8AC3E}">
        <p14:creationId xmlns:p14="http://schemas.microsoft.com/office/powerpoint/2010/main" val="116055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document&#10;&#10;Description automatically generated">
            <a:extLst>
              <a:ext uri="{FF2B5EF4-FFF2-40B4-BE49-F238E27FC236}">
                <a16:creationId xmlns:a16="http://schemas.microsoft.com/office/drawing/2014/main" id="{82CF13CA-89F0-E80A-8211-02B913C745C4}"/>
              </a:ext>
            </a:extLst>
          </p:cNvPr>
          <p:cNvPicPr>
            <a:picLocks noChangeAspect="1"/>
          </p:cNvPicPr>
          <p:nvPr/>
        </p:nvPicPr>
        <p:blipFill>
          <a:blip r:embed="rId2"/>
          <a:stretch>
            <a:fillRect/>
          </a:stretch>
        </p:blipFill>
        <p:spPr>
          <a:xfrm>
            <a:off x="2044315" y="643467"/>
            <a:ext cx="8103369" cy="5571066"/>
          </a:xfrm>
          <a:prstGeom prst="rect">
            <a:avLst/>
          </a:prstGeom>
        </p:spPr>
      </p:pic>
    </p:spTree>
    <p:extLst>
      <p:ext uri="{BB962C8B-B14F-4D97-AF65-F5344CB8AC3E}">
        <p14:creationId xmlns:p14="http://schemas.microsoft.com/office/powerpoint/2010/main" val="3729595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B243-84B7-E34C-A2A3-0066404571B6}"/>
              </a:ext>
            </a:extLst>
          </p:cNvPr>
          <p:cNvSpPr>
            <a:spLocks noGrp="1"/>
          </p:cNvSpPr>
          <p:nvPr>
            <p:ph type="title"/>
          </p:nvPr>
        </p:nvSpPr>
        <p:spPr>
          <a:xfrm>
            <a:off x="838200" y="365126"/>
            <a:ext cx="10515600" cy="1100420"/>
          </a:xfrm>
        </p:spPr>
        <p:txBody>
          <a:bodyPr>
            <a:normAutofit fontScale="90000"/>
          </a:bodyPr>
          <a:lstStyle/>
          <a:p>
            <a:pPr algn="ctr"/>
            <a:r>
              <a:rPr lang="en-US" dirty="0"/>
              <a:t>Misconduct in a Representative Capacity Occurring Outside a Judicial Proceeding </a:t>
            </a:r>
          </a:p>
        </p:txBody>
      </p:sp>
      <p:sp>
        <p:nvSpPr>
          <p:cNvPr id="3" name="Content Placeholder 2">
            <a:extLst>
              <a:ext uri="{FF2B5EF4-FFF2-40B4-BE49-F238E27FC236}">
                <a16:creationId xmlns:a16="http://schemas.microsoft.com/office/drawing/2014/main" id="{D46A6FE1-2A85-2D44-9CB1-461C9EB22570}"/>
              </a:ext>
            </a:extLst>
          </p:cNvPr>
          <p:cNvSpPr>
            <a:spLocks noGrp="1"/>
          </p:cNvSpPr>
          <p:nvPr>
            <p:ph sz="half" idx="1"/>
          </p:nvPr>
        </p:nvSpPr>
        <p:spPr/>
        <p:txBody>
          <a:bodyPr>
            <a:normAutofit lnSpcReduction="10000"/>
          </a:bodyPr>
          <a:lstStyle/>
          <a:p>
            <a:pPr>
              <a:buFontTx/>
              <a:buChar char="-"/>
            </a:pPr>
            <a:r>
              <a:rPr lang="en-US" dirty="0"/>
              <a:t>4.1(a): false statement of material fact to 3</a:t>
            </a:r>
            <a:r>
              <a:rPr lang="en-US" baseline="30000" dirty="0"/>
              <a:t>rd</a:t>
            </a:r>
            <a:r>
              <a:rPr lang="en-US" dirty="0"/>
              <a:t> party</a:t>
            </a:r>
          </a:p>
          <a:p>
            <a:pPr marL="0" indent="0">
              <a:buNone/>
            </a:pPr>
            <a:endParaRPr lang="en-US" dirty="0"/>
          </a:p>
          <a:p>
            <a:pPr>
              <a:buFontTx/>
              <a:buChar char="-"/>
            </a:pPr>
            <a:r>
              <a:rPr lang="en-US" dirty="0"/>
              <a:t>8.4(c): engaging in dishonest conduct</a:t>
            </a:r>
          </a:p>
          <a:p>
            <a:pPr lvl="1">
              <a:buFontTx/>
              <a:buChar char="-"/>
            </a:pPr>
            <a:r>
              <a:rPr lang="en-US" dirty="0"/>
              <a:t>dishonesty, fraud, deceit and misrepresentation</a:t>
            </a:r>
          </a:p>
          <a:p>
            <a:pPr>
              <a:buFontTx/>
              <a:buChar char="-"/>
            </a:pPr>
            <a:endParaRPr lang="en-US" dirty="0"/>
          </a:p>
          <a:p>
            <a:pPr>
              <a:buFontTx/>
              <a:buChar char="-"/>
            </a:pPr>
            <a:r>
              <a:rPr lang="en-US" dirty="0"/>
              <a:t>8.4(d): conduct prejudicial to the administration of justice</a:t>
            </a:r>
          </a:p>
          <a:p>
            <a:pPr>
              <a:buFontTx/>
              <a:buChar char="-"/>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477F5CA1-D8FA-C94B-9A98-E451D62525EC}"/>
              </a:ext>
            </a:extLst>
          </p:cNvPr>
          <p:cNvPicPr>
            <a:picLocks noGrp="1" noChangeAspect="1"/>
          </p:cNvPicPr>
          <p:nvPr>
            <p:ph sz="half" idx="2"/>
          </p:nvPr>
        </p:nvPicPr>
        <p:blipFill>
          <a:blip r:embed="rId2"/>
          <a:stretch>
            <a:fillRect/>
          </a:stretch>
        </p:blipFill>
        <p:spPr>
          <a:xfrm>
            <a:off x="6609723" y="1600201"/>
            <a:ext cx="3163555" cy="4525963"/>
          </a:xfrm>
        </p:spPr>
      </p:pic>
    </p:spTree>
    <p:extLst>
      <p:ext uri="{BB962C8B-B14F-4D97-AF65-F5344CB8AC3E}">
        <p14:creationId xmlns:p14="http://schemas.microsoft.com/office/powerpoint/2010/main" val="3247237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B243-84B7-E34C-A2A3-0066404571B6}"/>
              </a:ext>
            </a:extLst>
          </p:cNvPr>
          <p:cNvSpPr>
            <a:spLocks noGrp="1"/>
          </p:cNvSpPr>
          <p:nvPr>
            <p:ph type="title"/>
          </p:nvPr>
        </p:nvSpPr>
        <p:spPr/>
        <p:txBody>
          <a:bodyPr/>
          <a:lstStyle/>
          <a:p>
            <a:pPr algn="ctr"/>
            <a:r>
              <a:rPr lang="en-US" dirty="0"/>
              <a:t>Some Examples … </a:t>
            </a:r>
          </a:p>
        </p:txBody>
      </p:sp>
      <p:sp>
        <p:nvSpPr>
          <p:cNvPr id="3" name="Content Placeholder 2">
            <a:extLst>
              <a:ext uri="{FF2B5EF4-FFF2-40B4-BE49-F238E27FC236}">
                <a16:creationId xmlns:a16="http://schemas.microsoft.com/office/drawing/2014/main" id="{D46A6FE1-2A85-2D44-9CB1-461C9EB22570}"/>
              </a:ext>
            </a:extLst>
          </p:cNvPr>
          <p:cNvSpPr>
            <a:spLocks noGrp="1"/>
          </p:cNvSpPr>
          <p:nvPr>
            <p:ph sz="half" idx="1"/>
          </p:nvPr>
        </p:nvSpPr>
        <p:spPr>
          <a:xfrm>
            <a:off x="678493" y="1825625"/>
            <a:ext cx="6005335" cy="4351338"/>
          </a:xfrm>
        </p:spPr>
        <p:txBody>
          <a:bodyPr>
            <a:normAutofit fontScale="92500" lnSpcReduction="20000"/>
          </a:bodyPr>
          <a:lstStyle/>
          <a:p>
            <a:pPr>
              <a:buFontTx/>
              <a:buChar char="-"/>
            </a:pPr>
            <a:r>
              <a:rPr lang="en-US" dirty="0"/>
              <a:t>“Tens of thousands” or “hundreds of thousands” of non-U.S. citizens voted in Arizona in 2020</a:t>
            </a:r>
          </a:p>
          <a:p>
            <a:pPr marL="0" indent="0">
              <a:buNone/>
            </a:pPr>
            <a:endParaRPr lang="en-US" dirty="0"/>
          </a:p>
          <a:p>
            <a:pPr>
              <a:buFontTx/>
              <a:buChar char="-"/>
            </a:pPr>
            <a:r>
              <a:rPr lang="en-US" dirty="0"/>
              <a:t>“Many thousands” of dead people (including boxer Joe Frazier) voted in the 2020 election</a:t>
            </a:r>
          </a:p>
          <a:p>
            <a:pPr>
              <a:buFontTx/>
              <a:buChar char="-"/>
            </a:pPr>
            <a:endParaRPr lang="en-US" dirty="0"/>
          </a:p>
          <a:p>
            <a:pPr>
              <a:buFontTx/>
              <a:buChar char="-"/>
            </a:pPr>
            <a:r>
              <a:rPr lang="en-US" dirty="0"/>
              <a:t>“extraordinary number of voter fraud convictions” in Philadelphia over the years</a:t>
            </a:r>
          </a:p>
          <a:p>
            <a:pPr lvl="1">
              <a:buFontTx/>
              <a:buChar char="-"/>
            </a:pPr>
            <a:r>
              <a:rPr lang="en-US" dirty="0"/>
              <a:t>Actual total number between 2013 and 2022:  14</a:t>
            </a:r>
          </a:p>
          <a:p>
            <a:pPr>
              <a:buFontTx/>
              <a:buChar char="-"/>
            </a:pPr>
            <a:endParaRPr lang="en-US" dirty="0"/>
          </a:p>
          <a:p>
            <a:pPr>
              <a:buFontTx/>
              <a:buChar char="-"/>
            </a:pPr>
            <a:endParaRPr lang="en-US" dirty="0"/>
          </a:p>
          <a:p>
            <a:pPr>
              <a:buFontTx/>
              <a:buChar char="-"/>
            </a:pPr>
            <a:endParaRPr lang="en-US" dirty="0"/>
          </a:p>
        </p:txBody>
      </p:sp>
      <p:pic>
        <p:nvPicPr>
          <p:cNvPr id="8" name="Content Placeholder 7">
            <a:extLst>
              <a:ext uri="{FF2B5EF4-FFF2-40B4-BE49-F238E27FC236}">
                <a16:creationId xmlns:a16="http://schemas.microsoft.com/office/drawing/2014/main" id="{F35538E4-F67D-BE4F-A037-94DFB4FE1D84}"/>
              </a:ext>
            </a:extLst>
          </p:cNvPr>
          <p:cNvPicPr>
            <a:picLocks noGrp="1" noChangeAspect="1"/>
          </p:cNvPicPr>
          <p:nvPr>
            <p:ph sz="half" idx="2"/>
          </p:nvPr>
        </p:nvPicPr>
        <p:blipFill>
          <a:blip r:embed="rId2"/>
          <a:stretch>
            <a:fillRect/>
          </a:stretch>
        </p:blipFill>
        <p:spPr>
          <a:xfrm>
            <a:off x="7474907" y="1825625"/>
            <a:ext cx="4038600" cy="4038600"/>
          </a:xfrm>
        </p:spPr>
      </p:pic>
      <p:sp>
        <p:nvSpPr>
          <p:cNvPr id="4" name="TextBox 3">
            <a:extLst>
              <a:ext uri="{FF2B5EF4-FFF2-40B4-BE49-F238E27FC236}">
                <a16:creationId xmlns:a16="http://schemas.microsoft.com/office/drawing/2014/main" id="{53228831-EB8F-D668-C7DF-3437B421ACF0}"/>
              </a:ext>
            </a:extLst>
          </p:cNvPr>
          <p:cNvSpPr txBox="1"/>
          <p:nvPr/>
        </p:nvSpPr>
        <p:spPr>
          <a:xfrm>
            <a:off x="7892143" y="6176963"/>
            <a:ext cx="3621363" cy="369332"/>
          </a:xfrm>
          <a:prstGeom prst="rect">
            <a:avLst/>
          </a:prstGeom>
          <a:solidFill>
            <a:schemeClr val="bg2"/>
          </a:solidFill>
        </p:spPr>
        <p:txBody>
          <a:bodyPr wrap="square" rtlCol="0">
            <a:spAutoFit/>
          </a:bodyPr>
          <a:lstStyle/>
          <a:p>
            <a:r>
              <a:rPr lang="en-US" dirty="0"/>
              <a:t>Outside of formal proceedings …</a:t>
            </a:r>
          </a:p>
        </p:txBody>
      </p:sp>
    </p:spTree>
    <p:extLst>
      <p:ext uri="{BB962C8B-B14F-4D97-AF65-F5344CB8AC3E}">
        <p14:creationId xmlns:p14="http://schemas.microsoft.com/office/powerpoint/2010/main" val="1231934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88AF9-2828-9B4C-B217-B050862CE631}"/>
              </a:ext>
            </a:extLst>
          </p:cNvPr>
          <p:cNvPicPr>
            <a:picLocks noChangeAspect="1"/>
          </p:cNvPicPr>
          <p:nvPr/>
        </p:nvPicPr>
        <p:blipFill>
          <a:blip r:embed="rId2"/>
          <a:stretch>
            <a:fillRect/>
          </a:stretch>
        </p:blipFill>
        <p:spPr>
          <a:xfrm>
            <a:off x="1524000" y="826477"/>
            <a:ext cx="9144000" cy="5205046"/>
          </a:xfrm>
          <a:prstGeom prst="rect">
            <a:avLst/>
          </a:prstGeom>
        </p:spPr>
      </p:pic>
      <p:sp>
        <p:nvSpPr>
          <p:cNvPr id="2" name="TextBox 1">
            <a:extLst>
              <a:ext uri="{FF2B5EF4-FFF2-40B4-BE49-F238E27FC236}">
                <a16:creationId xmlns:a16="http://schemas.microsoft.com/office/drawing/2014/main" id="{DD5AFD29-964E-1F4C-5D95-2CE1252F7F43}"/>
              </a:ext>
            </a:extLst>
          </p:cNvPr>
          <p:cNvSpPr txBox="1"/>
          <p:nvPr/>
        </p:nvSpPr>
        <p:spPr>
          <a:xfrm>
            <a:off x="4256314" y="6324600"/>
            <a:ext cx="3853543" cy="369332"/>
          </a:xfrm>
          <a:prstGeom prst="rect">
            <a:avLst/>
          </a:prstGeom>
          <a:solidFill>
            <a:schemeClr val="bg2"/>
          </a:solidFill>
        </p:spPr>
        <p:txBody>
          <a:bodyPr wrap="square" rtlCol="0">
            <a:spAutoFit/>
          </a:bodyPr>
          <a:lstStyle/>
          <a:p>
            <a:r>
              <a:rPr lang="en-US" dirty="0"/>
              <a:t>… and in legislative proceedings</a:t>
            </a:r>
          </a:p>
        </p:txBody>
      </p:sp>
    </p:spTree>
    <p:extLst>
      <p:ext uri="{BB962C8B-B14F-4D97-AF65-F5344CB8AC3E}">
        <p14:creationId xmlns:p14="http://schemas.microsoft.com/office/powerpoint/2010/main" val="2046411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ument with text on it&#10;&#10;Description automatically generated">
            <a:extLst>
              <a:ext uri="{FF2B5EF4-FFF2-40B4-BE49-F238E27FC236}">
                <a16:creationId xmlns:a16="http://schemas.microsoft.com/office/drawing/2014/main" id="{34AE3B76-2841-95AE-DAF5-63AF5278E277}"/>
              </a:ext>
            </a:extLst>
          </p:cNvPr>
          <p:cNvPicPr>
            <a:picLocks noChangeAspect="1"/>
          </p:cNvPicPr>
          <p:nvPr/>
        </p:nvPicPr>
        <p:blipFill>
          <a:blip r:embed="rId2"/>
          <a:stretch>
            <a:fillRect/>
          </a:stretch>
        </p:blipFill>
        <p:spPr>
          <a:xfrm>
            <a:off x="1313968" y="643467"/>
            <a:ext cx="9564063" cy="5571066"/>
          </a:xfrm>
          <a:prstGeom prst="rect">
            <a:avLst/>
          </a:prstGeom>
        </p:spPr>
      </p:pic>
    </p:spTree>
    <p:extLst>
      <p:ext uri="{BB962C8B-B14F-4D97-AF65-F5344CB8AC3E}">
        <p14:creationId xmlns:p14="http://schemas.microsoft.com/office/powerpoint/2010/main" val="339037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FAFF6EC-0541-A19F-49E1-29BFBC6E047F}"/>
              </a:ext>
            </a:extLst>
          </p:cNvPr>
          <p:cNvSpPr>
            <a:spLocks noGrp="1"/>
          </p:cNvSpPr>
          <p:nvPr>
            <p:ph type="title"/>
          </p:nvPr>
        </p:nvSpPr>
        <p:spPr>
          <a:xfrm>
            <a:off x="640080" y="320040"/>
            <a:ext cx="6692827" cy="3892669"/>
          </a:xfrm>
        </p:spPr>
        <p:txBody>
          <a:bodyPr vert="horz" lIns="91440" tIns="45720" rIns="91440" bIns="45720" rtlCol="0" anchor="b">
            <a:normAutofit/>
          </a:bodyPr>
          <a:lstStyle/>
          <a:p>
            <a:br>
              <a:rPr lang="en-US" sz="6600" kern="1200">
                <a:solidFill>
                  <a:schemeClr val="tx1"/>
                </a:solidFill>
                <a:latin typeface="+mj-lt"/>
                <a:ea typeface="+mj-ea"/>
                <a:cs typeface="+mj-cs"/>
              </a:rPr>
            </a:br>
            <a:r>
              <a:rPr lang="en-US" sz="6600" kern="1200">
                <a:solidFill>
                  <a:schemeClr val="tx1"/>
                </a:solidFill>
                <a:latin typeface="+mj-lt"/>
                <a:ea typeface="+mj-ea"/>
                <a:cs typeface="+mj-cs"/>
              </a:rPr>
              <a:t>Judicial Ethics</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black background with a black square&#10;&#10;Description automatically generated with medium confidence">
            <a:extLst>
              <a:ext uri="{FF2B5EF4-FFF2-40B4-BE49-F238E27FC236}">
                <a16:creationId xmlns:a16="http://schemas.microsoft.com/office/drawing/2014/main" id="{9963E0E5-7186-FBA3-05FB-D72E0CB965F9}"/>
              </a:ext>
            </a:extLst>
          </p:cNvPr>
          <p:cNvPicPr>
            <a:picLocks noGrp="1" noChangeAspect="1"/>
          </p:cNvPicPr>
          <p:nvPr>
            <p:ph idx="1"/>
          </p:nvPr>
        </p:nvPicPr>
        <p:blipFill>
          <a:blip r:embed="rId2"/>
          <a:stretch>
            <a:fillRect/>
          </a:stretch>
        </p:blipFill>
        <p:spPr>
          <a:xfrm>
            <a:off x="8157900" y="320040"/>
            <a:ext cx="3334656" cy="5981446"/>
          </a:xfrm>
          <a:prstGeom prst="rect">
            <a:avLst/>
          </a:prstGeom>
        </p:spPr>
      </p:pic>
    </p:spTree>
    <p:extLst>
      <p:ext uri="{BB962C8B-B14F-4D97-AF65-F5344CB8AC3E}">
        <p14:creationId xmlns:p14="http://schemas.microsoft.com/office/powerpoint/2010/main" val="1340344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fishing pole&#10;&#10;Description automatically generated">
            <a:extLst>
              <a:ext uri="{FF2B5EF4-FFF2-40B4-BE49-F238E27FC236}">
                <a16:creationId xmlns:a16="http://schemas.microsoft.com/office/drawing/2014/main" id="{BC2BBE86-24C1-D52C-94DC-4CB82669860E}"/>
              </a:ext>
            </a:extLst>
          </p:cNvPr>
          <p:cNvPicPr>
            <a:picLocks noChangeAspect="1"/>
          </p:cNvPicPr>
          <p:nvPr/>
        </p:nvPicPr>
        <p:blipFill>
          <a:blip r:embed="rId2"/>
          <a:stretch>
            <a:fillRect/>
          </a:stretch>
        </p:blipFill>
        <p:spPr>
          <a:xfrm>
            <a:off x="1907229" y="643467"/>
            <a:ext cx="8377542" cy="5571066"/>
          </a:xfrm>
          <a:prstGeom prst="rect">
            <a:avLst/>
          </a:prstGeom>
        </p:spPr>
      </p:pic>
    </p:spTree>
    <p:extLst>
      <p:ext uri="{BB962C8B-B14F-4D97-AF65-F5344CB8AC3E}">
        <p14:creationId xmlns:p14="http://schemas.microsoft.com/office/powerpoint/2010/main" val="3856100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and images&#10;&#10;Description automatically generated">
            <a:extLst>
              <a:ext uri="{FF2B5EF4-FFF2-40B4-BE49-F238E27FC236}">
                <a16:creationId xmlns:a16="http://schemas.microsoft.com/office/drawing/2014/main" id="{E4E2707C-492E-C7BE-8310-479D34D4ADB2}"/>
              </a:ext>
            </a:extLst>
          </p:cNvPr>
          <p:cNvPicPr>
            <a:picLocks noChangeAspect="1"/>
          </p:cNvPicPr>
          <p:nvPr/>
        </p:nvPicPr>
        <p:blipFill>
          <a:blip r:embed="rId2"/>
          <a:stretch>
            <a:fillRect/>
          </a:stretch>
        </p:blipFill>
        <p:spPr>
          <a:xfrm>
            <a:off x="2123378" y="0"/>
            <a:ext cx="7772400" cy="6708808"/>
          </a:xfrm>
          <a:prstGeom prst="rect">
            <a:avLst/>
          </a:prstGeom>
        </p:spPr>
      </p:pic>
    </p:spTree>
    <p:extLst>
      <p:ext uri="{BB962C8B-B14F-4D97-AF65-F5344CB8AC3E}">
        <p14:creationId xmlns:p14="http://schemas.microsoft.com/office/powerpoint/2010/main" val="1836396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BDFF26-D06F-D0F5-508F-32111872ABD6}"/>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800" kern="1200">
                <a:solidFill>
                  <a:schemeClr val="tx1"/>
                </a:solidFill>
                <a:latin typeface="+mj-lt"/>
                <a:ea typeface="+mj-ea"/>
                <a:cs typeface="+mj-cs"/>
              </a:rPr>
              <a:t>Receipt of Gifts by Supreme Court Justices</a:t>
            </a: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9DAB6B-A04A-39F6-9BD1-89CD7A33C543}"/>
              </a:ext>
            </a:extLst>
          </p:cNvPr>
          <p:cNvSpPr>
            <a:spLocks noGrp="1"/>
          </p:cNvSpPr>
          <p:nvPr>
            <p:ph sz="half" idx="1"/>
          </p:nvPr>
        </p:nvSpPr>
        <p:spPr>
          <a:xfrm>
            <a:off x="630936" y="2660904"/>
            <a:ext cx="4818888" cy="3547872"/>
          </a:xfrm>
        </p:spPr>
        <p:txBody>
          <a:bodyPr vert="horz" lIns="91440" tIns="45720" rIns="91440" bIns="45720" rtlCol="0" anchor="t">
            <a:noAutofit/>
          </a:bodyPr>
          <a:lstStyle/>
          <a:p>
            <a:r>
              <a:rPr lang="en-US" sz="2600" dirty="0"/>
              <a:t>January 2004 – December 2023:</a:t>
            </a:r>
          </a:p>
          <a:p>
            <a:pPr lvl="1"/>
            <a:r>
              <a:rPr lang="en-US" sz="2600" dirty="0"/>
              <a:t>Current Justices:  344 gifts/$3 million</a:t>
            </a:r>
          </a:p>
          <a:p>
            <a:pPr lvl="1"/>
            <a:r>
              <a:rPr lang="en-US" sz="2600" dirty="0"/>
              <a:t>All Justices during this time:  546 gifts/$4.7 million</a:t>
            </a:r>
          </a:p>
          <a:p>
            <a:pPr lvl="1"/>
            <a:endParaRPr lang="en-US" sz="2600" dirty="0"/>
          </a:p>
          <a:p>
            <a:pPr lvl="1"/>
            <a:r>
              <a:rPr lang="en-US" sz="2600" dirty="0"/>
              <a:t>Clarence Thomas:  103 gifts/$2.4 million</a:t>
            </a:r>
          </a:p>
          <a:p>
            <a:pPr lvl="1"/>
            <a:endParaRPr lang="en-US" sz="2600" dirty="0"/>
          </a:p>
          <a:p>
            <a:pPr lvl="1"/>
            <a:r>
              <a:rPr lang="en-US" sz="1800" dirty="0"/>
              <a:t>Source: </a:t>
            </a:r>
            <a:r>
              <a:rPr lang="en-US" sz="1800" dirty="0" err="1"/>
              <a:t>fixthecourt.com</a:t>
            </a:r>
            <a:r>
              <a:rPr lang="en-US" sz="1800" dirty="0"/>
              <a:t> </a:t>
            </a:r>
          </a:p>
        </p:txBody>
      </p:sp>
      <p:pic>
        <p:nvPicPr>
          <p:cNvPr id="8" name="Content Placeholder 7" descr="A red and green gift boxes&#10;&#10;Description automatically generated">
            <a:extLst>
              <a:ext uri="{FF2B5EF4-FFF2-40B4-BE49-F238E27FC236}">
                <a16:creationId xmlns:a16="http://schemas.microsoft.com/office/drawing/2014/main" id="{ECBAF045-3E83-76AC-BF85-214FDDD9FEC0}"/>
              </a:ext>
            </a:extLst>
          </p:cNvPr>
          <p:cNvPicPr>
            <a:picLocks noGrp="1" noChangeAspect="1"/>
          </p:cNvPicPr>
          <p:nvPr>
            <p:ph sz="half" idx="2"/>
          </p:nvPr>
        </p:nvPicPr>
        <p:blipFill>
          <a:blip r:embed="rId2"/>
          <a:stretch>
            <a:fillRect/>
          </a:stretch>
        </p:blipFill>
        <p:spPr>
          <a:xfrm>
            <a:off x="6099048" y="1791310"/>
            <a:ext cx="5458968" cy="3275380"/>
          </a:xfrm>
          <a:prstGeom prst="rect">
            <a:avLst/>
          </a:prstGeom>
        </p:spPr>
      </p:pic>
    </p:spTree>
    <p:extLst>
      <p:ext uri="{BB962C8B-B14F-4D97-AF65-F5344CB8AC3E}">
        <p14:creationId xmlns:p14="http://schemas.microsoft.com/office/powerpoint/2010/main" val="1724156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flag on a pole&#10;&#10;Description automatically generated">
            <a:extLst>
              <a:ext uri="{FF2B5EF4-FFF2-40B4-BE49-F238E27FC236}">
                <a16:creationId xmlns:a16="http://schemas.microsoft.com/office/drawing/2014/main" id="{0A8A9227-5E0F-D39E-F586-8D7A94BAA619}"/>
              </a:ext>
            </a:extLst>
          </p:cNvPr>
          <p:cNvPicPr>
            <a:picLocks noChangeAspect="1"/>
          </p:cNvPicPr>
          <p:nvPr/>
        </p:nvPicPr>
        <p:blipFill rotWithShape="1">
          <a:blip r:embed="rId2"/>
          <a:srcRect r="-2" b="5472"/>
          <a:stretch/>
        </p:blipFill>
        <p:spPr>
          <a:xfrm>
            <a:off x="321730" y="321732"/>
            <a:ext cx="5674897" cy="3017405"/>
          </a:xfrm>
          <a:prstGeom prst="rect">
            <a:avLst/>
          </a:prstGeom>
        </p:spPr>
      </p:pic>
      <p:pic>
        <p:nvPicPr>
          <p:cNvPr id="10" name="Picture 9" descr="A group of people holding a banner&#10;&#10;Description automatically generated">
            <a:extLst>
              <a:ext uri="{FF2B5EF4-FFF2-40B4-BE49-F238E27FC236}">
                <a16:creationId xmlns:a16="http://schemas.microsoft.com/office/drawing/2014/main" id="{C0C50206-DA65-AAD7-369D-92791075EAA9}"/>
              </a:ext>
            </a:extLst>
          </p:cNvPr>
          <p:cNvPicPr>
            <a:picLocks noChangeAspect="1"/>
          </p:cNvPicPr>
          <p:nvPr/>
        </p:nvPicPr>
        <p:blipFill rotWithShape="1">
          <a:blip r:embed="rId3"/>
          <a:srcRect t="26348" r="-2" b="-2"/>
          <a:stretch/>
        </p:blipFill>
        <p:spPr>
          <a:xfrm>
            <a:off x="321730" y="3510853"/>
            <a:ext cx="5674897" cy="2789954"/>
          </a:xfrm>
          <a:prstGeom prst="rect">
            <a:avLst/>
          </a:prstGeom>
        </p:spPr>
      </p:pic>
      <p:pic>
        <p:nvPicPr>
          <p:cNvPr id="3" name="Picture 2" descr="A person and person standing together&#10;&#10;Description automatically generated">
            <a:extLst>
              <a:ext uri="{FF2B5EF4-FFF2-40B4-BE49-F238E27FC236}">
                <a16:creationId xmlns:a16="http://schemas.microsoft.com/office/drawing/2014/main" id="{E7F4D1D1-B724-37AD-A892-45EDD2F17453}"/>
              </a:ext>
            </a:extLst>
          </p:cNvPr>
          <p:cNvPicPr>
            <a:picLocks noChangeAspect="1"/>
          </p:cNvPicPr>
          <p:nvPr/>
        </p:nvPicPr>
        <p:blipFill rotWithShape="1">
          <a:blip r:embed="rId4"/>
          <a:srcRect l="18139" r="13811" b="1"/>
          <a:stretch/>
        </p:blipFill>
        <p:spPr>
          <a:xfrm>
            <a:off x="6195373" y="321733"/>
            <a:ext cx="5674897" cy="5979074"/>
          </a:xfrm>
          <a:prstGeom prst="rect">
            <a:avLst/>
          </a:prstGeom>
        </p:spPr>
      </p:pic>
    </p:spTree>
    <p:extLst>
      <p:ext uri="{BB962C8B-B14F-4D97-AF65-F5344CB8AC3E}">
        <p14:creationId xmlns:p14="http://schemas.microsoft.com/office/powerpoint/2010/main" val="75864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7BD6E00F-A329-8FD0-CD75-290BE6D2FE99}"/>
              </a:ext>
            </a:extLst>
          </p:cNvPr>
          <p:cNvSpPr>
            <a:spLocks noGrp="1"/>
          </p:cNvSpPr>
          <p:nvPr>
            <p:ph type="title"/>
          </p:nvPr>
        </p:nvSpPr>
        <p:spPr>
          <a:xfrm>
            <a:off x="773408" y="992094"/>
            <a:ext cx="3616913" cy="2795160"/>
          </a:xfrm>
        </p:spPr>
        <p:txBody>
          <a:bodyPr vert="horz" lIns="91440" tIns="45720" rIns="91440" bIns="45720" rtlCol="0" anchor="b">
            <a:normAutofit/>
          </a:bodyPr>
          <a:lstStyle/>
          <a:p>
            <a:r>
              <a:rPr lang="en-US" sz="3100" kern="1200" dirty="0">
                <a:solidFill>
                  <a:schemeClr val="tx1"/>
                </a:solidFill>
                <a:latin typeface="+mj-lt"/>
                <a:ea typeface="+mj-ea"/>
                <a:cs typeface="+mj-cs"/>
              </a:rPr>
              <a:t>ABA Formal Opinion 509: Disqualification to Prevent the Misuse Use of “Confidential Government Information”</a:t>
            </a:r>
          </a:p>
        </p:txBody>
      </p:sp>
      <p:pic>
        <p:nvPicPr>
          <p:cNvPr id="8" name="Content Placeholder 7" descr="A red stamp with text&#10;&#10;Description automatically generated">
            <a:extLst>
              <a:ext uri="{FF2B5EF4-FFF2-40B4-BE49-F238E27FC236}">
                <a16:creationId xmlns:a16="http://schemas.microsoft.com/office/drawing/2014/main" id="{B0AC65A2-2C3A-9BB7-70F7-DBD11779728F}"/>
              </a:ext>
            </a:extLst>
          </p:cNvPr>
          <p:cNvPicPr>
            <a:picLocks noGrp="1" noChangeAspect="1"/>
          </p:cNvPicPr>
          <p:nvPr>
            <p:ph idx="1"/>
          </p:nvPr>
        </p:nvPicPr>
        <p:blipFill>
          <a:blip r:embed="rId2"/>
          <a:stretch>
            <a:fillRect/>
          </a:stretch>
        </p:blipFill>
        <p:spPr>
          <a:xfrm>
            <a:off x="5914801" y="578738"/>
            <a:ext cx="5670549" cy="5670549"/>
          </a:xfrm>
          <a:prstGeom prst="rect">
            <a:avLst/>
          </a:prstGeom>
        </p:spPr>
      </p:pic>
    </p:spTree>
    <p:extLst>
      <p:ext uri="{BB962C8B-B14F-4D97-AF65-F5344CB8AC3E}">
        <p14:creationId xmlns:p14="http://schemas.microsoft.com/office/powerpoint/2010/main" val="3052859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109FC825-5589-878B-DE6C-A73D1C6B48ED}"/>
              </a:ext>
            </a:extLst>
          </p:cNvPr>
          <p:cNvPicPr>
            <a:picLocks noChangeAspect="1"/>
          </p:cNvPicPr>
          <p:nvPr/>
        </p:nvPicPr>
        <p:blipFill>
          <a:blip r:embed="rId2"/>
          <a:stretch>
            <a:fillRect/>
          </a:stretch>
        </p:blipFill>
        <p:spPr>
          <a:xfrm>
            <a:off x="764835" y="643466"/>
            <a:ext cx="10662329" cy="5571067"/>
          </a:xfrm>
          <a:prstGeom prst="rect">
            <a:avLst/>
          </a:prstGeom>
        </p:spPr>
      </p:pic>
    </p:spTree>
    <p:extLst>
      <p:ext uri="{BB962C8B-B14F-4D97-AF65-F5344CB8AC3E}">
        <p14:creationId xmlns:p14="http://schemas.microsoft.com/office/powerpoint/2010/main" val="1504482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A00C-C874-4E99-E3CB-6212B62426DC}"/>
              </a:ext>
            </a:extLst>
          </p:cNvPr>
          <p:cNvSpPr>
            <a:spLocks noGrp="1"/>
          </p:cNvSpPr>
          <p:nvPr>
            <p:ph type="title"/>
          </p:nvPr>
        </p:nvSpPr>
        <p:spPr/>
        <p:txBody>
          <a:bodyPr/>
          <a:lstStyle/>
          <a:p>
            <a:pPr algn="ctr"/>
            <a:r>
              <a:rPr lang="en-US" dirty="0"/>
              <a:t>Judicial Ethics</a:t>
            </a:r>
          </a:p>
        </p:txBody>
      </p:sp>
      <p:sp>
        <p:nvSpPr>
          <p:cNvPr id="5" name="Content Placeholder 4">
            <a:extLst>
              <a:ext uri="{FF2B5EF4-FFF2-40B4-BE49-F238E27FC236}">
                <a16:creationId xmlns:a16="http://schemas.microsoft.com/office/drawing/2014/main" id="{23CFE840-0DA0-16C5-DFC5-E0F5530F5A5B}"/>
              </a:ext>
            </a:extLst>
          </p:cNvPr>
          <p:cNvSpPr>
            <a:spLocks noGrp="1"/>
          </p:cNvSpPr>
          <p:nvPr>
            <p:ph idx="1"/>
          </p:nvPr>
        </p:nvSpPr>
        <p:spPr/>
        <p:txBody>
          <a:bodyPr/>
          <a:lstStyle/>
          <a:p>
            <a:pPr marL="342900" marR="0" indent="-342900">
              <a:spcBef>
                <a:spcPts val="0"/>
              </a:spcBef>
              <a:spcAft>
                <a:spcPts val="0"/>
              </a:spcAft>
              <a:buAutoNum type="arabicParenBoth"/>
            </a:pPr>
            <a:r>
              <a:rPr lang="en-US" kern="100" dirty="0">
                <a:effectLst/>
                <a:ea typeface="Aptos" panose="020B0004020202020204" pitchFamily="34" charset="0"/>
                <a:cs typeface="Times New Roman" panose="02020603050405020304" pitchFamily="18" charset="0"/>
              </a:rPr>
              <a:t>  Judge Alison is a trial court judge in Soddy Daisy.  She puts a campaign sign on her front yard that supports a local candidate for political office, who happens to be the judge’s daughter.  Is Judge Alison subject to discipline?</a:t>
            </a:r>
          </a:p>
          <a:p>
            <a:pPr marL="0" marR="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65602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a:bodyPr>
          <a:lstStyle/>
          <a:p>
            <a:pPr algn="ctr"/>
            <a:r>
              <a:rPr lang="en-US" kern="100" dirty="0">
                <a:effectLst/>
                <a:ea typeface="Aptos" panose="020B0004020202020204" pitchFamily="34" charset="0"/>
                <a:cs typeface="Times New Roman" panose="02020603050405020304" pitchFamily="18" charset="0"/>
              </a:rPr>
              <a:t>Is Judge Alison subject to discipline? </a:t>
            </a:r>
            <a:endParaRPr lang="en-US" dirty="0"/>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72143" y="1969338"/>
            <a:ext cx="11571514" cy="2767049"/>
          </a:xfrm>
        </p:spPr>
        <p:txBody>
          <a:bodyPr>
            <a:normAutofit fontScale="85000" lnSpcReduction="20000"/>
          </a:bodyPr>
          <a:lstStyle/>
          <a:p>
            <a:pPr marL="457200" indent="-457200">
              <a:lnSpc>
                <a:spcPct val="140000"/>
              </a:lnSpc>
              <a:buAutoNum type="alphaUcParenBoth"/>
            </a:pPr>
            <a:r>
              <a:rPr lang="en-US" dirty="0"/>
              <a:t>Yes, because judges are prohibited from engaging in political activity.</a:t>
            </a:r>
          </a:p>
          <a:p>
            <a:pPr marL="457200" indent="-457200">
              <a:lnSpc>
                <a:spcPct val="140000"/>
              </a:lnSpc>
              <a:buAutoNum type="alphaUcParenBoth"/>
            </a:pPr>
            <a:r>
              <a:rPr lang="en-US" dirty="0"/>
              <a:t> No, because the First Amendment protects her right to engage in political speech.</a:t>
            </a:r>
          </a:p>
          <a:p>
            <a:pPr marL="457200" indent="-457200">
              <a:lnSpc>
                <a:spcPct val="140000"/>
              </a:lnSpc>
              <a:buAutoNum type="alphaUcParenBoth"/>
            </a:pPr>
            <a:r>
              <a:rPr lang="en-US" dirty="0"/>
              <a:t> Yes, because judges are prohibited from endorsing another candidate for judicial office.</a:t>
            </a:r>
          </a:p>
          <a:p>
            <a:pPr marL="457200" indent="-457200">
              <a:lnSpc>
                <a:spcPct val="140000"/>
              </a:lnSpc>
              <a:buAutoNum type="alphaUcParenBoth"/>
            </a:pPr>
            <a:r>
              <a:rPr lang="en-US" dirty="0"/>
              <a:t> No, because a judge may publicly support the candidacy of a close relative.</a:t>
            </a:r>
          </a:p>
          <a:p>
            <a:pPr marL="457200" indent="-457200">
              <a:lnSpc>
                <a:spcPct val="140000"/>
              </a:lnSpc>
              <a:buAutoNum type="alphaUcParenBoth"/>
            </a:pPr>
            <a:endParaRPr lang="en-US" dirty="0"/>
          </a:p>
          <a:p>
            <a:pPr marL="457200" indent="-457200">
              <a:lnSpc>
                <a:spcPct val="140000"/>
              </a:lnSpc>
              <a:buAutoNum type="alphaUcParenBoth"/>
            </a:pPr>
            <a:endParaRPr lang="en-US" dirty="0"/>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30688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A00C-C874-4E99-E3CB-6212B62426DC}"/>
              </a:ext>
            </a:extLst>
          </p:cNvPr>
          <p:cNvSpPr>
            <a:spLocks noGrp="1"/>
          </p:cNvSpPr>
          <p:nvPr>
            <p:ph type="title"/>
          </p:nvPr>
        </p:nvSpPr>
        <p:spPr/>
        <p:txBody>
          <a:bodyPr/>
          <a:lstStyle/>
          <a:p>
            <a:pPr algn="ctr"/>
            <a:r>
              <a:rPr lang="en-US" dirty="0"/>
              <a:t>Judicial Ethics</a:t>
            </a:r>
          </a:p>
        </p:txBody>
      </p:sp>
      <p:sp>
        <p:nvSpPr>
          <p:cNvPr id="5" name="Content Placeholder 4">
            <a:extLst>
              <a:ext uri="{FF2B5EF4-FFF2-40B4-BE49-F238E27FC236}">
                <a16:creationId xmlns:a16="http://schemas.microsoft.com/office/drawing/2014/main" id="{23CFE840-0DA0-16C5-DFC5-E0F5530F5A5B}"/>
              </a:ext>
            </a:extLst>
          </p:cNvPr>
          <p:cNvSpPr>
            <a:spLocks noGrp="1"/>
          </p:cNvSpPr>
          <p:nvPr>
            <p:ph idx="1"/>
          </p:nvPr>
        </p:nvSpPr>
        <p:spPr/>
        <p:txBody>
          <a:bodyPr>
            <a:normAutofit lnSpcReduction="10000"/>
          </a:bodyPr>
          <a:lstStyle/>
          <a:p>
            <a:pPr marL="342900" marR="0" indent="-342900">
              <a:spcBef>
                <a:spcPts val="0"/>
              </a:spcBef>
              <a:spcAft>
                <a:spcPts val="0"/>
              </a:spcAft>
              <a:buAutoNum type="arabicParenBoth"/>
            </a:pPr>
            <a:r>
              <a:rPr lang="en-US" sz="2400" kern="100" dirty="0">
                <a:effectLst/>
                <a:ea typeface="Aptos" panose="020B0004020202020204" pitchFamily="34" charset="0"/>
                <a:cs typeface="Times New Roman" panose="02020603050405020304" pitchFamily="18" charset="0"/>
              </a:rPr>
              <a:t>Judge Alison is a trial court judge in Soddy Daisy.  She puts a campaign sign on her front yard that supports a local candidate for political office, who happens to be the judge’s daughter.  Is Judge Alison subject to discipline?</a:t>
            </a:r>
          </a:p>
          <a:p>
            <a:pPr marL="342900" marR="0" indent="-342900">
              <a:spcBef>
                <a:spcPts val="0"/>
              </a:spcBef>
              <a:spcAft>
                <a:spcPts val="0"/>
              </a:spcAft>
              <a:buAutoNum type="arabicParenBoth"/>
            </a:pPr>
            <a:endParaRPr lang="en-US" sz="2400" kern="100" dirty="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400" kern="100" dirty="0">
              <a:effectLst/>
              <a:ea typeface="Aptos" panose="020B0004020202020204" pitchFamily="34" charset="0"/>
              <a:cs typeface="Times New Roman" panose="02020603050405020304" pitchFamily="18" charset="0"/>
            </a:endParaRPr>
          </a:p>
          <a:p>
            <a:pPr marL="0" indent="0">
              <a:spcBef>
                <a:spcPts val="0"/>
              </a:spcBef>
              <a:buNone/>
            </a:pPr>
            <a:r>
              <a:rPr lang="en-US" sz="2400" b="1" kern="100" dirty="0">
                <a:effectLst/>
                <a:ea typeface="Aptos" panose="020B0004020202020204" pitchFamily="34" charset="0"/>
                <a:cs typeface="Times New Roman" panose="02020603050405020304" pitchFamily="18" charset="0"/>
              </a:rPr>
              <a:t>Correct answer: (C).</a:t>
            </a:r>
            <a:r>
              <a:rPr lang="en-US" sz="2400" kern="100" dirty="0">
                <a:effectLst/>
                <a:ea typeface="Aptos" panose="020B0004020202020204" pitchFamily="34" charset="0"/>
                <a:cs typeface="Times New Roman" panose="02020603050405020304" pitchFamily="18" charset="0"/>
              </a:rPr>
              <a:t>  Yes, because judges are prohibited from endorsing another candidate for judicial office.</a:t>
            </a:r>
          </a:p>
          <a:p>
            <a:pPr marL="0" marR="0" indent="0">
              <a:spcBef>
                <a:spcPts val="0"/>
              </a:spcBef>
              <a:spcAft>
                <a:spcPts val="0"/>
              </a:spcAft>
              <a:buNone/>
            </a:pPr>
            <a:endParaRPr lang="en-US" sz="2400" kern="100" dirty="0">
              <a:effectLst/>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400" kern="100" dirty="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Rule 4.1(A)(3) prohibits a judge from publicly endorsing another candidate for judicial office.  There is no exception for family members.  Judges in other states have been disciplined under similar circumstances.  </a:t>
            </a:r>
            <a:r>
              <a:rPr lang="en-US" sz="2400" i="1" kern="100" dirty="0">
                <a:effectLst/>
                <a:ea typeface="Aptos" panose="020B0004020202020204" pitchFamily="34" charset="0"/>
                <a:cs typeface="Times New Roman" panose="02020603050405020304" pitchFamily="18" charset="0"/>
              </a:rPr>
              <a:t>See In re McGregor</a:t>
            </a:r>
            <a:r>
              <a:rPr lang="en-US" sz="2400" kern="100" dirty="0">
                <a:effectLst/>
                <a:ea typeface="Aptos" panose="020B0004020202020204" pitchFamily="34" charset="0"/>
                <a:cs typeface="Times New Roman" panose="02020603050405020304" pitchFamily="18" charset="0"/>
              </a:rPr>
              <a:t>, 614 So. 2d 1089 (Florida 1993) (public reprimand). </a:t>
            </a:r>
          </a:p>
          <a:p>
            <a:endParaRPr lang="en-US" dirty="0"/>
          </a:p>
        </p:txBody>
      </p:sp>
    </p:spTree>
    <p:extLst>
      <p:ext uri="{BB962C8B-B14F-4D97-AF65-F5344CB8AC3E}">
        <p14:creationId xmlns:p14="http://schemas.microsoft.com/office/powerpoint/2010/main" val="3042302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F345-0236-BB1A-C239-2851A93DB97A}"/>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212930A9-DDAA-6CED-D399-83693F764E50}"/>
              </a:ext>
            </a:extLst>
          </p:cNvPr>
          <p:cNvSpPr>
            <a:spLocks noGrp="1"/>
          </p:cNvSpPr>
          <p:nvPr>
            <p:ph idx="1"/>
          </p:nvPr>
        </p:nvSpPr>
        <p:spPr/>
        <p:txBody>
          <a:bodyPr>
            <a:normAutofit/>
          </a:bodyPr>
          <a:lstStyle/>
          <a:p>
            <a:pPr marL="0" marR="0" indent="0">
              <a:spcBef>
                <a:spcPts val="0"/>
              </a:spcBef>
              <a:spcAft>
                <a:spcPts val="0"/>
              </a:spcAft>
              <a:buNone/>
            </a:pPr>
            <a:r>
              <a:rPr lang="en-US" sz="2600" kern="100" dirty="0">
                <a:effectLst/>
                <a:ea typeface="Aptos" panose="020B0004020202020204" pitchFamily="34" charset="0"/>
                <a:cs typeface="Times New Roman" panose="02020603050405020304" pitchFamily="18" charset="0"/>
              </a:rPr>
              <a:t>(2) Judge Alison is a trial court judge in Soddy Daisy.  The judge’s spouse wants to put up a campaign sign endorsing a candidate for local office on the couple’s front yard.  If Judge Alison’s spouse does so, is Judge Alison subject to discipline?</a:t>
            </a:r>
          </a:p>
          <a:p>
            <a:pPr marL="0" marR="0" indent="0">
              <a:spcBef>
                <a:spcPts val="0"/>
              </a:spcBef>
              <a:spcAft>
                <a:spcPts val="0"/>
              </a:spcAft>
              <a:buNone/>
            </a:pPr>
            <a:endParaRPr lang="en-US" dirty="0"/>
          </a:p>
        </p:txBody>
      </p:sp>
    </p:spTree>
    <p:extLst>
      <p:ext uri="{BB962C8B-B14F-4D97-AF65-F5344CB8AC3E}">
        <p14:creationId xmlns:p14="http://schemas.microsoft.com/office/powerpoint/2010/main" val="3120758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sz="4400" kern="100" dirty="0">
                <a:effectLst/>
                <a:ea typeface="Aptos" panose="020B0004020202020204" pitchFamily="34" charset="0"/>
                <a:cs typeface="Times New Roman" panose="02020603050405020304" pitchFamily="18" charset="0"/>
              </a:rPr>
              <a:t>If Judge Alison’s spouse does so, is Judge Alison subject to discipline?</a:t>
            </a:r>
            <a:endParaRPr lang="en-US" dirty="0"/>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326571" y="1969338"/>
            <a:ext cx="11517086" cy="2767049"/>
          </a:xfrm>
        </p:spPr>
        <p:txBody>
          <a:bodyPr>
            <a:normAutofit fontScale="85000" lnSpcReduction="20000"/>
          </a:bodyPr>
          <a:lstStyle/>
          <a:p>
            <a:pPr marL="457200" indent="-457200">
              <a:lnSpc>
                <a:spcPct val="120000"/>
              </a:lnSpc>
              <a:buAutoNum type="alphaUcParenBoth"/>
            </a:pPr>
            <a:r>
              <a:rPr lang="en-US" dirty="0"/>
              <a:t>Yes, because judges are prohibited from engaging in political activity.</a:t>
            </a:r>
          </a:p>
          <a:p>
            <a:pPr marL="457200" indent="-457200">
              <a:lnSpc>
                <a:spcPct val="120000"/>
              </a:lnSpc>
              <a:buAutoNum type="alphaUcParenBoth"/>
            </a:pPr>
            <a:r>
              <a:rPr lang="en-US" dirty="0"/>
              <a:t> No, provided that the judge has first strongly encouraged her spouse to comply with the judge’s own ethical obligations that prohibit such endorsements.</a:t>
            </a:r>
          </a:p>
          <a:p>
            <a:pPr marL="457200" indent="-457200">
              <a:lnSpc>
                <a:spcPct val="120000"/>
              </a:lnSpc>
              <a:buAutoNum type="alphaUcParenBoth"/>
            </a:pPr>
            <a:r>
              <a:rPr lang="en-US" dirty="0"/>
              <a:t> Yes, because the judge has an ethical obligation to control the behavior of the judge’s spouse.</a:t>
            </a:r>
          </a:p>
          <a:p>
            <a:pPr marL="457200" indent="-457200">
              <a:lnSpc>
                <a:spcPct val="120000"/>
              </a:lnSpc>
              <a:buAutoNum type="alphaUcParenBoth"/>
            </a:pPr>
            <a:r>
              <a:rPr lang="en-US" dirty="0"/>
              <a:t> No, because a state may not constitutionally restrict a judge’s political speech.</a:t>
            </a:r>
          </a:p>
          <a:p>
            <a:pPr marL="457200" indent="-457200">
              <a:lnSpc>
                <a:spcPct val="140000"/>
              </a:lnSpc>
              <a:buAutoNum type="alphaUcParenBoth"/>
            </a:pPr>
            <a:endParaRPr lang="en-US" sz="1300" dirty="0"/>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3619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F345-0236-BB1A-C239-2851A93DB97A}"/>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212930A9-DDAA-6CED-D399-83693F764E50}"/>
              </a:ext>
            </a:extLst>
          </p:cNvPr>
          <p:cNvSpPr>
            <a:spLocks noGrp="1"/>
          </p:cNvSpPr>
          <p:nvPr>
            <p:ph idx="1"/>
          </p:nvPr>
        </p:nvSpPr>
        <p:spPr/>
        <p:txBody>
          <a:bodyPr>
            <a:normAutofit fontScale="92500" lnSpcReduction="20000"/>
          </a:bodyPr>
          <a:lstStyle/>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(2) Judge Alison is a trial court judge in Soddy Daisy.  The judge’s spouse wants to put up a campaign sign endorsing a candidate for local office on the couple’s front yard.  If Judge Alison’s spouse does so, is Judge Alison subject to discipline?</a:t>
            </a:r>
          </a:p>
          <a:p>
            <a:pPr marL="0" marR="0" indent="0">
              <a:spcBef>
                <a:spcPts val="0"/>
              </a:spcBef>
              <a:spcAft>
                <a:spcPts val="0"/>
              </a:spcAft>
              <a:buNone/>
            </a:pPr>
            <a:endParaRPr lang="en-US" sz="2400" kern="100" dirty="0">
              <a:effectLst/>
              <a:ea typeface="Aptos" panose="020B0004020202020204" pitchFamily="34" charset="0"/>
              <a:cs typeface="Times New Roman" panose="02020603050405020304" pitchFamily="18" charset="0"/>
            </a:endParaRPr>
          </a:p>
          <a:p>
            <a:pPr marL="0" indent="0">
              <a:spcBef>
                <a:spcPts val="0"/>
              </a:spcBef>
              <a:buNone/>
            </a:pPr>
            <a:r>
              <a:rPr lang="en-US" sz="2400" b="1" kern="100" dirty="0">
                <a:effectLst/>
                <a:ea typeface="Aptos" panose="020B0004020202020204" pitchFamily="34" charset="0"/>
                <a:cs typeface="Times New Roman" panose="02020603050405020304" pitchFamily="18" charset="0"/>
              </a:rPr>
              <a:t>Correct answer:  (B).</a:t>
            </a:r>
            <a:r>
              <a:rPr lang="en-US" sz="2400" kern="100" dirty="0">
                <a:effectLst/>
                <a:ea typeface="Aptos" panose="020B0004020202020204" pitchFamily="34" charset="0"/>
                <a:cs typeface="Times New Roman" panose="02020603050405020304" pitchFamily="18" charset="0"/>
              </a:rPr>
              <a:t> No, provided that the judge has first strongly encouraged her spouse to comply with the judge’s own ethical obligations that prohibit such endorsements.</a:t>
            </a:r>
          </a:p>
          <a:p>
            <a:pPr marL="0" marR="0">
              <a:spcBef>
                <a:spcPts val="0"/>
              </a:spcBef>
              <a:spcAft>
                <a:spcPts val="0"/>
              </a:spcAft>
            </a:pPr>
            <a:endParaRPr lang="en-US" sz="2400" kern="100" dirty="0">
              <a:effectLst/>
              <a:ea typeface="Aptos" panose="020B0004020202020204" pitchFamily="34" charset="0"/>
              <a:cs typeface="Times New Roman" panose="02020603050405020304" pitchFamily="18" charset="0"/>
            </a:endParaRPr>
          </a:p>
          <a:p>
            <a:pPr marL="0" marR="0">
              <a:spcBef>
                <a:spcPts val="0"/>
              </a:spcBef>
              <a:spcAft>
                <a:spcPts val="0"/>
              </a:spcAft>
            </a:pPr>
            <a:endParaRPr lang="en-US" sz="2400" kern="100" dirty="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Rule 4.1(A)(3) prohibits a judge from publicly endorsing another candidate for judicial office.  Ethics opinions are split on what, exactly, a judge’s ethical obligations are in such instances.  But the majority take the position that the judge must “advise a spouse of the concerns that arise when a political sign is placed at their joint residence but acknowledge that, once the judge has ‘strongly urged’ that the sign not be placed on the property, [the judge] is not required to take further action if that attempt fails.”  Cynthia Gray, </a:t>
            </a:r>
            <a:r>
              <a:rPr lang="en-US" sz="2400" i="1" kern="100" dirty="0">
                <a:effectLst/>
                <a:ea typeface="Aptos" panose="020B0004020202020204" pitchFamily="34" charset="0"/>
                <a:cs typeface="Times New Roman" panose="02020603050405020304" pitchFamily="18" charset="0"/>
              </a:rPr>
              <a:t>Political Activity by Members of a Judge’s Family</a:t>
            </a:r>
            <a:r>
              <a:rPr lang="en-US" sz="2400" kern="100" dirty="0">
                <a:effectLst/>
                <a:ea typeface="Aptos" panose="020B0004020202020204" pitchFamily="34" charset="0"/>
                <a:cs typeface="Times New Roman" panose="02020603050405020304" pitchFamily="18" charset="0"/>
              </a:rPr>
              <a:t>, American Judicature Society (1996).  Regardless, Answer (B is clearly the best answer choice.</a:t>
            </a:r>
          </a:p>
          <a:p>
            <a:endParaRPr lang="en-US" dirty="0"/>
          </a:p>
        </p:txBody>
      </p:sp>
    </p:spTree>
    <p:extLst>
      <p:ext uri="{BB962C8B-B14F-4D97-AF65-F5344CB8AC3E}">
        <p14:creationId xmlns:p14="http://schemas.microsoft.com/office/powerpoint/2010/main" val="711966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B924-A2CF-B1A4-9483-D11065C704C8}"/>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B158BBAD-3C03-4969-2DD3-956C0F939AFE}"/>
              </a:ext>
            </a:extLst>
          </p:cNvPr>
          <p:cNvSpPr>
            <a:spLocks noGrp="1"/>
          </p:cNvSpPr>
          <p:nvPr>
            <p:ph idx="1"/>
          </p:nvPr>
        </p:nvSpPr>
        <p:spPr/>
        <p:txBody>
          <a:bodyPr>
            <a:normAutofit/>
          </a:bodyPr>
          <a:lstStyle/>
          <a:p>
            <a:pPr marL="0" marR="0" indent="0">
              <a:spcBef>
                <a:spcPts val="0"/>
              </a:spcBef>
              <a:spcAft>
                <a:spcPts val="0"/>
              </a:spcAft>
              <a:buNone/>
            </a:pPr>
            <a:r>
              <a:rPr lang="en-US" kern="100" dirty="0">
                <a:effectLst/>
                <a:ea typeface="Aptos" panose="020B0004020202020204" pitchFamily="34" charset="0"/>
                <a:cs typeface="Times New Roman" panose="02020603050405020304" pitchFamily="18" charset="0"/>
              </a:rPr>
              <a:t>(3) Judge Alison is a trial court judge in Soddy Daisy.  She and her spouse both would like to make a financial contribution to the campaign of a local political candidate.  Which of the following courses of action are ethically permissible?</a:t>
            </a:r>
          </a:p>
          <a:p>
            <a:pPr marL="0" indent="0">
              <a:buNone/>
            </a:pPr>
            <a:endParaRPr lang="en-US" dirty="0"/>
          </a:p>
        </p:txBody>
      </p:sp>
    </p:spTree>
    <p:extLst>
      <p:ext uri="{BB962C8B-B14F-4D97-AF65-F5344CB8AC3E}">
        <p14:creationId xmlns:p14="http://schemas.microsoft.com/office/powerpoint/2010/main" val="2273762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dirty="0"/>
              <a:t>Which of the following courses of action are ethically permissible?</a:t>
            </a:r>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511628" y="1969338"/>
            <a:ext cx="11234057" cy="2767049"/>
          </a:xfrm>
        </p:spPr>
        <p:txBody>
          <a:bodyPr>
            <a:normAutofit/>
          </a:bodyPr>
          <a:lstStyle/>
          <a:p>
            <a:pPr marL="457200" indent="-457200">
              <a:lnSpc>
                <a:spcPct val="100000"/>
              </a:lnSpc>
              <a:buAutoNum type="alphaUcParenBoth"/>
            </a:pPr>
            <a:r>
              <a:rPr lang="en-US" sz="2400" dirty="0"/>
              <a:t>The couple may make a contribution from their joint account.</a:t>
            </a:r>
          </a:p>
          <a:p>
            <a:pPr marL="457200" indent="-457200">
              <a:lnSpc>
                <a:spcPct val="100000"/>
              </a:lnSpc>
              <a:buAutoNum type="alphaUcParenBoth"/>
            </a:pPr>
            <a:r>
              <a:rPr lang="en-US" sz="2400" dirty="0"/>
              <a:t>Judge Alison can make a donation from her own personal account.</a:t>
            </a:r>
          </a:p>
          <a:p>
            <a:pPr marL="457200" indent="-457200">
              <a:lnSpc>
                <a:spcPct val="100000"/>
              </a:lnSpc>
              <a:buAutoNum type="alphaUcParenBoth"/>
            </a:pPr>
            <a:r>
              <a:rPr lang="en-US" sz="2400" dirty="0"/>
              <a:t> Judge Alison’s spouse can make a donation from the spouse’s personal account.</a:t>
            </a:r>
          </a:p>
          <a:p>
            <a:pPr marL="457200" indent="-457200">
              <a:lnSpc>
                <a:spcPct val="100000"/>
              </a:lnSpc>
              <a:buAutoNum type="alphaUcParenBoth"/>
            </a:pPr>
            <a:r>
              <a:rPr lang="en-US" sz="2400" dirty="0"/>
              <a:t> Neither spouse can make a donation.</a:t>
            </a:r>
          </a:p>
          <a:p>
            <a:pPr marL="0" indent="0">
              <a:lnSpc>
                <a:spcPct val="140000"/>
              </a:lnSpc>
              <a:buNone/>
            </a:pPr>
            <a:endParaRPr lang="en-US" sz="1300" dirty="0"/>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250645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B924-A2CF-B1A4-9483-D11065C704C8}"/>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B158BBAD-3C03-4969-2DD3-956C0F939AFE}"/>
              </a:ext>
            </a:extLst>
          </p:cNvPr>
          <p:cNvSpPr>
            <a:spLocks noGrp="1"/>
          </p:cNvSpPr>
          <p:nvPr>
            <p:ph idx="1"/>
          </p:nvPr>
        </p:nvSpPr>
        <p:spPr/>
        <p:txBody>
          <a:bodyPr>
            <a:normAutofit lnSpcReduction="10000"/>
          </a:bodyPr>
          <a:lstStyle/>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(3) Judge Alison is a trial court judge in Soddy Daisy.  She and her spouse both would like to make a financial contribution to the campaign of a local political candidate.  Which of the following courses of action are ethically permissible?</a:t>
            </a:r>
          </a:p>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 </a:t>
            </a:r>
          </a:p>
          <a:p>
            <a:pPr marL="0" indent="0">
              <a:spcBef>
                <a:spcPts val="0"/>
              </a:spcBef>
              <a:buNone/>
            </a:pPr>
            <a:r>
              <a:rPr lang="en-US" sz="2400" b="1" kern="100" dirty="0">
                <a:effectLst/>
                <a:ea typeface="Aptos" panose="020B0004020202020204" pitchFamily="34" charset="0"/>
                <a:cs typeface="Times New Roman" panose="02020603050405020304" pitchFamily="18" charset="0"/>
              </a:rPr>
              <a:t>Correct answer:  (C).</a:t>
            </a:r>
            <a:r>
              <a:rPr lang="en-US" sz="2400" kern="100" dirty="0">
                <a:effectLst/>
                <a:ea typeface="Aptos" panose="020B0004020202020204" pitchFamily="34" charset="0"/>
                <a:cs typeface="Times New Roman" panose="02020603050405020304" pitchFamily="18" charset="0"/>
              </a:rPr>
              <a:t> Judge Alison’s spouse can make a donation from the spouse’s personal account.</a:t>
            </a:r>
          </a:p>
          <a:p>
            <a:pPr marL="0" marR="0" indent="0">
              <a:spcBef>
                <a:spcPts val="0"/>
              </a:spcBef>
              <a:spcAft>
                <a:spcPts val="0"/>
              </a:spcAft>
              <a:buNone/>
            </a:pPr>
            <a:endParaRPr lang="en-US" sz="2400" kern="100" dirty="0">
              <a:effectLst/>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400" kern="100" dirty="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Under Tennessee’s Code of Judicial Conduct, a judge is prohibited from making a donation to a political campaign.  </a:t>
            </a:r>
            <a:r>
              <a:rPr lang="en-US" sz="2400" i="1" kern="100" dirty="0">
                <a:effectLst/>
                <a:ea typeface="Aptos" panose="020B0004020202020204" pitchFamily="34" charset="0"/>
                <a:cs typeface="Times New Roman" panose="02020603050405020304" pitchFamily="18" charset="0"/>
              </a:rPr>
              <a:t>See</a:t>
            </a:r>
            <a:r>
              <a:rPr lang="en-US" sz="2400" kern="100" dirty="0">
                <a:effectLst/>
                <a:ea typeface="Aptos" panose="020B0004020202020204" pitchFamily="34" charset="0"/>
                <a:cs typeface="Times New Roman" panose="02020603050405020304" pitchFamily="18" charset="0"/>
              </a:rPr>
              <a:t> Rule 4.1(A)(4).  Most ethics opinions take the position that a judge’s spouse may donate money from the spouse’s separate account, at least provided that the judge’s name does not appear anywhere on the instrument.  </a:t>
            </a:r>
            <a:r>
              <a:rPr lang="en-US" sz="2400" i="1" kern="100" dirty="0">
                <a:effectLst/>
                <a:ea typeface="Aptos" panose="020B0004020202020204" pitchFamily="34" charset="0"/>
                <a:cs typeface="Times New Roman" panose="02020603050405020304" pitchFamily="18" charset="0"/>
              </a:rPr>
              <a:t>See, e.g.,</a:t>
            </a:r>
            <a:r>
              <a:rPr lang="en-US" sz="2400" kern="100" dirty="0">
                <a:effectLst/>
                <a:ea typeface="Aptos" panose="020B0004020202020204" pitchFamily="34" charset="0"/>
                <a:cs typeface="Times New Roman" panose="02020603050405020304" pitchFamily="18" charset="0"/>
              </a:rPr>
              <a:t> Colorado Advisory Opinion 06-4</a:t>
            </a:r>
            <a:r>
              <a:rPr lang="en-US" sz="2400" kern="100" dirty="0">
                <a:ea typeface="Aptos" panose="020B0004020202020204" pitchFamily="34" charset="0"/>
                <a:cs typeface="Times New Roman" panose="02020603050405020304" pitchFamily="18" charset="0"/>
              </a:rPr>
              <a:t>.</a:t>
            </a:r>
            <a:endParaRPr lang="en-US" sz="24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5043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865D097-2678-68BB-4068-BBA33C06904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kern="1200" dirty="0">
                <a:solidFill>
                  <a:schemeClr val="tx1"/>
                </a:solidFill>
                <a:latin typeface="+mj-lt"/>
                <a:ea typeface="+mj-ea"/>
                <a:cs typeface="+mj-cs"/>
              </a:rPr>
              <a:t>The General Conflict of Interest Rule for a Lawyer who has Formerly Served as a Public Officer or Employee of the Government</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32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307D-7D85-E27E-E423-CFB2EDCF5A28}"/>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0DF24638-A748-4F0D-5FDB-975DE8443AE0}"/>
              </a:ext>
            </a:extLst>
          </p:cNvPr>
          <p:cNvSpPr>
            <a:spLocks noGrp="1"/>
          </p:cNvSpPr>
          <p:nvPr>
            <p:ph idx="1"/>
          </p:nvPr>
        </p:nvSpPr>
        <p:spPr/>
        <p:txBody>
          <a:bodyPr>
            <a:normAutofit/>
          </a:bodyPr>
          <a:lstStyle/>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(4) Judge Smith’s daughter is an associate at Law Firm.  Law Firm is representing a client, Devon Moss, before Judge Smith.  Judge Smith’s daughter is not involved in the case.  The other party in the case is the bank with whom Judge Smith’s spouse keeps a separate checking account.  The bank is suing Moss on a loan matter.  Judge Smith briefly represented Moss several years ago in a personal injury case but has had no contact with him since that time.  Which of the following statements is most accurate?</a:t>
            </a:r>
          </a:p>
          <a:p>
            <a:pPr marL="0" indent="0">
              <a:buNone/>
            </a:pPr>
            <a:endParaRPr lang="en-US" dirty="0"/>
          </a:p>
        </p:txBody>
      </p:sp>
    </p:spTree>
    <p:extLst>
      <p:ext uri="{BB962C8B-B14F-4D97-AF65-F5344CB8AC3E}">
        <p14:creationId xmlns:p14="http://schemas.microsoft.com/office/powerpoint/2010/main" val="2721284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sz="4400" kern="100" dirty="0">
                <a:effectLst/>
                <a:ea typeface="Aptos" panose="020B0004020202020204" pitchFamily="34" charset="0"/>
                <a:cs typeface="Times New Roman" panose="02020603050405020304" pitchFamily="18" charset="0"/>
              </a:rPr>
              <a:t>Which of the following statements is most accurate?</a:t>
            </a:r>
            <a:endParaRPr lang="en-US" dirty="0"/>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642257" y="1515728"/>
            <a:ext cx="10918372" cy="3220660"/>
          </a:xfrm>
        </p:spPr>
        <p:txBody>
          <a:bodyPr>
            <a:normAutofit fontScale="47500" lnSpcReduction="20000"/>
          </a:bodyPr>
          <a:lstStyle/>
          <a:p>
            <a:pPr marL="0" indent="0">
              <a:lnSpc>
                <a:spcPct val="140000"/>
              </a:lnSpc>
              <a:buNone/>
            </a:pPr>
            <a:endParaRPr lang="en-US" sz="3800" dirty="0"/>
          </a:p>
          <a:p>
            <a:pPr marL="457200" indent="-457200">
              <a:lnSpc>
                <a:spcPct val="140000"/>
              </a:lnSpc>
              <a:buAutoNum type="alphaUcParenBoth"/>
            </a:pPr>
            <a:r>
              <a:rPr lang="en-US" sz="3800" dirty="0"/>
              <a:t>Judge Smith must disqualify herself because her impartiality might reasonably be questioned due to her daughter’s law firm’s involvement in the case.</a:t>
            </a:r>
          </a:p>
          <a:p>
            <a:pPr marL="457200" indent="-457200">
              <a:lnSpc>
                <a:spcPct val="140000"/>
              </a:lnSpc>
              <a:buAutoNum type="alphaUcParenBoth"/>
            </a:pPr>
            <a:r>
              <a:rPr lang="en-US" sz="3800" dirty="0"/>
              <a:t> Judge Smith must disqualify herself because her impartiality might reasonably be questioned due to his wife’s relationship with the bank.</a:t>
            </a:r>
          </a:p>
          <a:p>
            <a:pPr marL="457200" indent="-457200">
              <a:lnSpc>
                <a:spcPct val="140000"/>
              </a:lnSpc>
              <a:buAutoNum type="alphaUcParenBoth"/>
            </a:pPr>
            <a:r>
              <a:rPr lang="en-US" sz="3800" dirty="0"/>
              <a:t> Judge Smith must disqualify herself because her impartiality might reasonably be questioned due to her former representation of Moss.</a:t>
            </a:r>
          </a:p>
          <a:p>
            <a:pPr marL="457200" indent="-457200">
              <a:lnSpc>
                <a:spcPct val="120000"/>
              </a:lnSpc>
              <a:buAutoNum type="alphaUcParenBoth"/>
            </a:pPr>
            <a:r>
              <a:rPr lang="en-US" sz="3800" dirty="0"/>
              <a:t> None of the above.</a:t>
            </a:r>
          </a:p>
          <a:p>
            <a:pPr marL="457200" indent="-457200">
              <a:lnSpc>
                <a:spcPct val="140000"/>
              </a:lnSpc>
              <a:buAutoNum type="alphaUcParenBoth"/>
            </a:pPr>
            <a:endParaRPr lang="en-US" dirty="0"/>
          </a:p>
          <a:p>
            <a:pPr marL="457200" indent="-457200">
              <a:lnSpc>
                <a:spcPct val="140000"/>
              </a:lnSpc>
              <a:buAutoNum type="alphaUcParenBoth"/>
            </a:pPr>
            <a:endParaRPr lang="en-US" dirty="0"/>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373378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307D-7D85-E27E-E423-CFB2EDCF5A28}"/>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0DF24638-A748-4F0D-5FDB-975DE8443AE0}"/>
              </a:ext>
            </a:extLst>
          </p:cNvPr>
          <p:cNvSpPr>
            <a:spLocks noGrp="1"/>
          </p:cNvSpPr>
          <p:nvPr>
            <p:ph idx="1"/>
          </p:nvPr>
        </p:nvSpPr>
        <p:spPr/>
        <p:txBody>
          <a:bodyPr>
            <a:normAutofit lnSpcReduction="10000"/>
          </a:bodyPr>
          <a:lstStyle/>
          <a:p>
            <a:pPr marL="0" marR="0" indent="0">
              <a:spcBef>
                <a:spcPts val="0"/>
              </a:spcBef>
              <a:spcAft>
                <a:spcPts val="0"/>
              </a:spcAft>
              <a:buNone/>
            </a:pPr>
            <a:r>
              <a:rPr lang="en-US" sz="2000" kern="100" dirty="0">
                <a:effectLst/>
                <a:ea typeface="Aptos" panose="020B0004020202020204" pitchFamily="34" charset="0"/>
                <a:cs typeface="Times New Roman" panose="02020603050405020304" pitchFamily="18" charset="0"/>
              </a:rPr>
              <a:t>(4). Judge Smith’s daughter is an associate at Law Firm.  Law Firm is representing a client, Devon Moss, before Judge Smith.  Judge Smith’s daughter is not involved in the case.  The other party in the case is the bank with whom Judge Smith’s spouse keeps a separate checking account.  The bank is suing Moss on a loan matter.  Judge Smith briefly represented Moss several years ago in a personal injury case but has had no contact with him since that time.  Which of the following statements is most accurate?</a:t>
            </a:r>
          </a:p>
          <a:p>
            <a:pPr marL="0" marR="0" indent="0">
              <a:spcBef>
                <a:spcPts val="0"/>
              </a:spcBef>
              <a:spcAft>
                <a:spcPts val="0"/>
              </a:spcAft>
              <a:buNone/>
            </a:pPr>
            <a:r>
              <a:rPr lang="en-US" sz="2000" kern="100" dirty="0">
                <a:effectLst/>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2000" b="1" kern="100" dirty="0">
                <a:effectLst/>
                <a:ea typeface="Aptos" panose="020B0004020202020204" pitchFamily="34" charset="0"/>
                <a:cs typeface="Times New Roman" panose="02020603050405020304" pitchFamily="18" charset="0"/>
              </a:rPr>
              <a:t>Correct answer:  (D).</a:t>
            </a:r>
            <a:r>
              <a:rPr lang="en-US" sz="2000" kern="100" dirty="0">
                <a:effectLst/>
                <a:ea typeface="Aptos" panose="020B0004020202020204" pitchFamily="34" charset="0"/>
                <a:cs typeface="Times New Roman" panose="02020603050405020304" pitchFamily="18" charset="0"/>
              </a:rPr>
              <a:t>  None of th</a:t>
            </a:r>
            <a:r>
              <a:rPr lang="en-US" sz="2000" kern="100" dirty="0">
                <a:ea typeface="Aptos" panose="020B0004020202020204" pitchFamily="34" charset="0"/>
                <a:cs typeface="Times New Roman" panose="02020603050405020304" pitchFamily="18" charset="0"/>
              </a:rPr>
              <a:t>e above</a:t>
            </a:r>
            <a:endParaRPr lang="en-US" sz="2000" kern="100" dirty="0">
              <a:effectLst/>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000" kern="100" dirty="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kern="100" dirty="0">
                <a:effectLst/>
                <a:ea typeface="Aptos" panose="020B0004020202020204" pitchFamily="34" charset="0"/>
                <a:cs typeface="Times New Roman" panose="02020603050405020304" pitchFamily="18" charset="0"/>
              </a:rPr>
              <a:t>A judge must disqualify himself or herself when the judge has a bias in favor of or against a party’s lawyer.  But here, the judge’s daughter is not acting as a lawyer in the case, so A is wrong.   Answer C is wrong because although party bias is grounds for disqualification, the judge’s relationship with </a:t>
            </a:r>
            <a:r>
              <a:rPr lang="en-US" sz="2000" kern="100" dirty="0">
                <a:ea typeface="Aptos" panose="020B0004020202020204" pitchFamily="34" charset="0"/>
                <a:cs typeface="Times New Roman" panose="02020603050405020304" pitchFamily="18" charset="0"/>
              </a:rPr>
              <a:t>Moss</a:t>
            </a:r>
            <a:r>
              <a:rPr lang="en-US" sz="2000" kern="100" dirty="0">
                <a:effectLst/>
                <a:ea typeface="Aptos" panose="020B0004020202020204" pitchFamily="34" charset="0"/>
                <a:cs typeface="Times New Roman" panose="02020603050405020304" pitchFamily="18" charset="0"/>
              </a:rPr>
              <a:t> was professional and brief in nature.  Thus, the judge’s impartiality could not reasonably be questioned.  Disqualification is also required where the judge’s spouse has more than a de minimis interest that could be substantially affected by the proceeding.  But it is hard to see how the interest of Judge Smith’s spouse could be impacted in any meaningful way by whether the bank wins or loses its suit.  Thus, D is the best answer.</a:t>
            </a:r>
          </a:p>
          <a:p>
            <a:endParaRPr lang="en-US" dirty="0"/>
          </a:p>
        </p:txBody>
      </p:sp>
    </p:spTree>
    <p:extLst>
      <p:ext uri="{BB962C8B-B14F-4D97-AF65-F5344CB8AC3E}">
        <p14:creationId xmlns:p14="http://schemas.microsoft.com/office/powerpoint/2010/main" val="4224733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F379-EB83-B8B0-CB2F-F4FCF1C7011F}"/>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01E90A89-84A1-860F-CB30-71E19E257268}"/>
              </a:ext>
            </a:extLst>
          </p:cNvPr>
          <p:cNvSpPr>
            <a:spLocks noGrp="1"/>
          </p:cNvSpPr>
          <p:nvPr>
            <p:ph idx="1"/>
          </p:nvPr>
        </p:nvSpPr>
        <p:spPr/>
        <p:txBody>
          <a:bodyPr>
            <a:normAutofit/>
          </a:bodyPr>
          <a:lstStyle/>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(5) Judge Smith is forced to recuse herself in a matter because (a) she has a personal bias in favor of the defendant and (b) the judge knows that the plaintiff has made a financial contribution to the judge’s campaign such that the judge’s impartiality might reasonably be questioned.  If the parties wish, can they agree to waive the judge’s disqualification?</a:t>
            </a:r>
          </a:p>
          <a:p>
            <a:pPr marL="0" marR="0" indent="0">
              <a:spcBef>
                <a:spcPts val="0"/>
              </a:spcBef>
              <a:spcAft>
                <a:spcPts val="0"/>
              </a:spcAft>
              <a:buNone/>
            </a:pPr>
            <a:endParaRPr lang="en-US" sz="18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154130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dirty="0"/>
              <a:t>If the parties wish, can they agree to waive the judge’s disqualification?</a:t>
            </a:r>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751114" y="1969338"/>
            <a:ext cx="10842172" cy="2767049"/>
          </a:xfrm>
        </p:spPr>
        <p:txBody>
          <a:bodyPr>
            <a:normAutofit/>
          </a:bodyPr>
          <a:lstStyle/>
          <a:p>
            <a:pPr marL="457200" indent="-457200">
              <a:lnSpc>
                <a:spcPct val="140000"/>
              </a:lnSpc>
              <a:buAutoNum type="alphaUcParenBoth"/>
            </a:pPr>
            <a:r>
              <a:rPr lang="en-US" sz="2400" dirty="0"/>
              <a:t>Yes, regarding the personal bias issue.</a:t>
            </a:r>
          </a:p>
          <a:p>
            <a:pPr marL="457200" indent="-457200">
              <a:lnSpc>
                <a:spcPct val="140000"/>
              </a:lnSpc>
              <a:buAutoNum type="alphaUcParenBoth"/>
            </a:pPr>
            <a:r>
              <a:rPr lang="en-US" sz="2400" dirty="0"/>
              <a:t> Yes, regarding the campaign contribution.</a:t>
            </a:r>
          </a:p>
          <a:p>
            <a:pPr marL="457200" indent="-457200">
              <a:lnSpc>
                <a:spcPct val="140000"/>
              </a:lnSpc>
              <a:buAutoNum type="alphaUcParenBoth"/>
            </a:pPr>
            <a:r>
              <a:rPr lang="en-US" sz="2400" dirty="0"/>
              <a:t> Yes, regarding both issues.</a:t>
            </a:r>
          </a:p>
          <a:p>
            <a:pPr marL="457200" indent="-457200">
              <a:lnSpc>
                <a:spcPct val="140000"/>
              </a:lnSpc>
              <a:buAutoNum type="alphaUcParenBoth"/>
            </a:pPr>
            <a:r>
              <a:rPr lang="en-US" sz="2400" dirty="0"/>
              <a:t> No, regarding either issue.</a:t>
            </a:r>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153367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F379-EB83-B8B0-CB2F-F4FCF1C7011F}"/>
              </a:ext>
            </a:extLst>
          </p:cNvPr>
          <p:cNvSpPr>
            <a:spLocks noGrp="1"/>
          </p:cNvSpPr>
          <p:nvPr>
            <p:ph type="title"/>
          </p:nvPr>
        </p:nvSpPr>
        <p:spPr/>
        <p:txBody>
          <a:bodyPr/>
          <a:lstStyle/>
          <a:p>
            <a:pPr algn="ctr"/>
            <a:r>
              <a:rPr lang="en-US" dirty="0"/>
              <a:t>Judicial Ethics</a:t>
            </a:r>
          </a:p>
        </p:txBody>
      </p:sp>
      <p:sp>
        <p:nvSpPr>
          <p:cNvPr id="3" name="Content Placeholder 2">
            <a:extLst>
              <a:ext uri="{FF2B5EF4-FFF2-40B4-BE49-F238E27FC236}">
                <a16:creationId xmlns:a16="http://schemas.microsoft.com/office/drawing/2014/main" id="{01E90A89-84A1-860F-CB30-71E19E257268}"/>
              </a:ext>
            </a:extLst>
          </p:cNvPr>
          <p:cNvSpPr>
            <a:spLocks noGrp="1"/>
          </p:cNvSpPr>
          <p:nvPr>
            <p:ph idx="1"/>
          </p:nvPr>
        </p:nvSpPr>
        <p:spPr/>
        <p:txBody>
          <a:bodyPr>
            <a:normAutofit lnSpcReduction="10000"/>
          </a:bodyPr>
          <a:lstStyle/>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(5) Judge Smith is forced to recuse herself in a matter because (a) she has a personal bias in favor of the defendant and (b) the judge knows that the plaintiff has made a financial contribution to the judge’s campaign such that the judge’s impartiality might reasonably be questioned.  If the parties wish, can they agree to waive the judge’s disqualification?</a:t>
            </a:r>
          </a:p>
          <a:p>
            <a:pPr marL="0" marR="0">
              <a:spcBef>
                <a:spcPts val="0"/>
              </a:spcBef>
              <a:spcAft>
                <a:spcPts val="0"/>
              </a:spcAft>
            </a:pPr>
            <a:endParaRPr lang="en-US" sz="2400" b="1" kern="100" dirty="0">
              <a:effectLst/>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b="1" kern="100" dirty="0">
                <a:effectLst/>
                <a:ea typeface="Aptos" panose="020B0004020202020204" pitchFamily="34" charset="0"/>
                <a:cs typeface="Times New Roman" panose="02020603050405020304" pitchFamily="18" charset="0"/>
              </a:rPr>
              <a:t>Correct answer:  (B).</a:t>
            </a:r>
            <a:r>
              <a:rPr lang="en-US" sz="2400" kern="100" dirty="0">
                <a:effectLst/>
                <a:ea typeface="Aptos" panose="020B0004020202020204" pitchFamily="34" charset="0"/>
                <a:cs typeface="Times New Roman" panose="02020603050405020304" pitchFamily="18" charset="0"/>
              </a:rPr>
              <a:t> Yes, regarding the campaign contribution.</a:t>
            </a:r>
          </a:p>
          <a:p>
            <a:pPr marL="0" marR="0" indent="0">
              <a:spcBef>
                <a:spcPts val="0"/>
              </a:spcBef>
              <a:spcAft>
                <a:spcPts val="0"/>
              </a:spcAft>
              <a:buNone/>
            </a:pPr>
            <a:endParaRPr lang="en-US" sz="2400" kern="100" dirty="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kern="100" dirty="0">
                <a:effectLst/>
                <a:ea typeface="Aptos" panose="020B0004020202020204" pitchFamily="34" charset="0"/>
                <a:cs typeface="Times New Roman" panose="02020603050405020304" pitchFamily="18" charset="0"/>
              </a:rPr>
              <a:t>Rule 2.11(C)  of the Tennessee Code of Judicial Conduct provides that “A judge subject to disqualification under this Rule, </a:t>
            </a:r>
            <a:r>
              <a:rPr lang="en-US" sz="2400" b="1" i="1" kern="100" dirty="0">
                <a:effectLst/>
                <a:ea typeface="Aptos" panose="020B0004020202020204" pitchFamily="34" charset="0"/>
                <a:cs typeface="Times New Roman" panose="02020603050405020304" pitchFamily="18" charset="0"/>
              </a:rPr>
              <a:t>other than for bias or prejudice</a:t>
            </a:r>
            <a:r>
              <a:rPr lang="en-US" sz="2400" kern="100" dirty="0">
                <a:effectLst/>
                <a:ea typeface="Aptos" panose="020B0004020202020204" pitchFamily="34" charset="0"/>
                <a:cs typeface="Times New Roman" panose="02020603050405020304" pitchFamily="18" charset="0"/>
              </a:rPr>
              <a:t> [concerning a party] may disclose on the record the basis of the judge’s disqualification.”  Other grounds for disqualification may be waived if proper procedures are followed.</a:t>
            </a:r>
          </a:p>
          <a:p>
            <a:endParaRPr lang="en-US" dirty="0"/>
          </a:p>
        </p:txBody>
      </p:sp>
    </p:spTree>
    <p:extLst>
      <p:ext uri="{BB962C8B-B14F-4D97-AF65-F5344CB8AC3E}">
        <p14:creationId xmlns:p14="http://schemas.microsoft.com/office/powerpoint/2010/main" val="2469777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51C9-5B8A-3E07-99EF-723B4FE5A6B7}"/>
              </a:ext>
            </a:extLst>
          </p:cNvPr>
          <p:cNvSpPr>
            <a:spLocks noGrp="1"/>
          </p:cNvSpPr>
          <p:nvPr>
            <p:ph type="title"/>
          </p:nvPr>
        </p:nvSpPr>
        <p:spPr>
          <a:xfrm>
            <a:off x="7760863" y="1079500"/>
            <a:ext cx="3882286" cy="2138400"/>
          </a:xfrm>
        </p:spPr>
        <p:txBody>
          <a:bodyPr vert="horz" lIns="91440" tIns="45720" rIns="91440" bIns="45720" rtlCol="0" anchor="b" anchorCtr="0">
            <a:normAutofit/>
          </a:bodyPr>
          <a:lstStyle/>
          <a:p>
            <a:pPr algn="ctr">
              <a:lnSpc>
                <a:spcPct val="90000"/>
              </a:lnSpc>
            </a:pPr>
            <a:r>
              <a:rPr lang="en-US" sz="4800"/>
              <a:t>The Ethics of Witness Preparation</a:t>
            </a:r>
          </a:p>
        </p:txBody>
      </p:sp>
      <p:pic>
        <p:nvPicPr>
          <p:cNvPr id="5" name="Content Placeholder 4" descr="A person sitting at a podium with a person in a courtroom&#10;&#10;Description automatically generated">
            <a:extLst>
              <a:ext uri="{FF2B5EF4-FFF2-40B4-BE49-F238E27FC236}">
                <a16:creationId xmlns:a16="http://schemas.microsoft.com/office/drawing/2014/main" id="{6D0DF5A8-05F1-4BB2-3CAE-ECEC4951AC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98" r="-1" b="-1"/>
          <a:stretch/>
        </p:blipFill>
        <p:spPr>
          <a:xfrm>
            <a:off x="20" y="10"/>
            <a:ext cx="7211993" cy="6857990"/>
          </a:xfrm>
          <a:prstGeom prst="rect">
            <a:avLst/>
          </a:prstGeom>
        </p:spPr>
      </p:pic>
    </p:spTree>
    <p:extLst>
      <p:ext uri="{BB962C8B-B14F-4D97-AF65-F5344CB8AC3E}">
        <p14:creationId xmlns:p14="http://schemas.microsoft.com/office/powerpoint/2010/main" val="19436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fontScale="90000"/>
          </a:bodyPr>
          <a:lstStyle/>
          <a:p>
            <a:pPr algn="ctr">
              <a:lnSpc>
                <a:spcPct val="90000"/>
              </a:lnSpc>
            </a:pPr>
            <a:r>
              <a:rPr lang="en-US" b="1" dirty="0"/>
              <a:t>The Ethics of Witness Preparation </a:t>
            </a:r>
            <a:endParaRPr lang="en-US" kern="1200" cap="none" spc="0" baseline="0" dirty="0">
              <a:solidFill>
                <a:schemeClr val="tx1"/>
              </a:solidFill>
              <a:latin typeface="+mj-lt"/>
              <a:ea typeface="+mj-ea"/>
              <a:cs typeface="+mj-cs"/>
            </a:endParaRPr>
          </a:p>
        </p:txBody>
      </p: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00000"/>
              </a:lnSpc>
              <a:buNone/>
            </a:pPr>
            <a:r>
              <a:rPr lang="en-US" sz="1800" b="1" dirty="0"/>
              <a:t>ABA Formal Opinion 508 (2023):  The Ethics of Witness Preparation</a:t>
            </a:r>
            <a:endParaRPr lang="en-US" sz="1800" dirty="0"/>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22957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5400" cap="none" spc="0" baseline="0"/>
              <a:t>The Ethics of Witness Preparation</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a:bodyPr>
          <a:lstStyle/>
          <a:p>
            <a:pPr marL="0" indent="0">
              <a:buNone/>
            </a:pPr>
            <a:r>
              <a:rPr lang="en-US" sz="2200" b="1" dirty="0"/>
              <a:t>Rule 1.1: Competence:  </a:t>
            </a:r>
            <a:r>
              <a:rPr lang="en-US" sz="2200" i="0" dirty="0"/>
              <a:t>A lawyer shall provide competent representation to a client. Competent representation requires the legal knowledge, skill, </a:t>
            </a:r>
            <a:r>
              <a:rPr lang="en-US" sz="2200" b="1" i="1" dirty="0"/>
              <a:t>thoroughness, and preparation </a:t>
            </a:r>
            <a:r>
              <a:rPr lang="en-US" sz="2200" i="0" dirty="0"/>
              <a:t>reasonably necessary for the representation.</a:t>
            </a:r>
          </a:p>
          <a:p>
            <a:endParaRPr lang="en-US" sz="2200" dirty="0"/>
          </a:p>
        </p:txBody>
      </p:sp>
    </p:spTree>
    <p:extLst>
      <p:ext uri="{BB962C8B-B14F-4D97-AF65-F5344CB8AC3E}">
        <p14:creationId xmlns:p14="http://schemas.microsoft.com/office/powerpoint/2010/main" val="152115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2000-DA4B-F8F2-A92B-8BCC89A4838B}"/>
              </a:ext>
            </a:extLst>
          </p:cNvPr>
          <p:cNvSpPr>
            <a:spLocks noGrp="1"/>
          </p:cNvSpPr>
          <p:nvPr>
            <p:ph type="title"/>
          </p:nvPr>
        </p:nvSpPr>
        <p:spPr>
          <a:xfrm>
            <a:off x="380143" y="395288"/>
            <a:ext cx="4688657" cy="1859397"/>
          </a:xfrm>
        </p:spPr>
        <p:txBody>
          <a:bodyPr vert="horz" wrap="square" lIns="91440" tIns="45720" rIns="91440" bIns="45720" rtlCol="0" anchor="b" anchorCtr="0">
            <a:noAutofit/>
          </a:bodyPr>
          <a:lstStyle/>
          <a:p>
            <a:pPr algn="ctr"/>
            <a:r>
              <a:rPr lang="en-US" sz="3200" kern="1200" cap="none" spc="0" baseline="0" dirty="0">
                <a:solidFill>
                  <a:schemeClr val="tx1"/>
                </a:solidFill>
                <a:latin typeface="+mj-lt"/>
                <a:ea typeface="+mj-ea"/>
                <a:cs typeface="+mj-cs"/>
              </a:rPr>
              <a:t>The Ethics of Witness Preparation: What Preparatory Conduct is Ethical?</a:t>
            </a:r>
          </a:p>
        </p:txBody>
      </p:sp>
      <p:sp>
        <p:nvSpPr>
          <p:cNvPr id="4" name="Content Placeholder 3">
            <a:extLst>
              <a:ext uri="{FF2B5EF4-FFF2-40B4-BE49-F238E27FC236}">
                <a16:creationId xmlns:a16="http://schemas.microsoft.com/office/drawing/2014/main" id="{832FD1CE-61DD-778B-429D-05BC04CD5D8B}"/>
              </a:ext>
            </a:extLst>
          </p:cNvPr>
          <p:cNvSpPr>
            <a:spLocks noGrp="1"/>
          </p:cNvSpPr>
          <p:nvPr>
            <p:ph sz="half" idx="2"/>
          </p:nvPr>
        </p:nvSpPr>
        <p:spPr>
          <a:xfrm>
            <a:off x="380143" y="2361601"/>
            <a:ext cx="5160731" cy="3956432"/>
          </a:xfrm>
        </p:spPr>
        <p:txBody>
          <a:bodyPr vert="horz" lIns="91440" tIns="45720" rIns="91440" bIns="45720" rtlCol="0">
            <a:normAutofit fontScale="77500" lnSpcReduction="20000"/>
          </a:bodyPr>
          <a:lstStyle/>
          <a:p>
            <a:pPr marL="0" indent="0">
              <a:lnSpc>
                <a:spcPct val="140000"/>
              </a:lnSpc>
              <a:buNone/>
            </a:pPr>
            <a:r>
              <a:rPr lang="en-US" sz="2300" dirty="0"/>
              <a:t>• reminding the witness that they will be under oath</a:t>
            </a:r>
          </a:p>
          <a:p>
            <a:pPr marL="0" indent="0">
              <a:lnSpc>
                <a:spcPct val="140000"/>
              </a:lnSpc>
              <a:buNone/>
            </a:pPr>
            <a:r>
              <a:rPr lang="en-US" sz="2300" dirty="0"/>
              <a:t>• emphasizing the importance of telling the truth</a:t>
            </a:r>
          </a:p>
          <a:p>
            <a:pPr marL="0" indent="0">
              <a:lnSpc>
                <a:spcPct val="140000"/>
              </a:lnSpc>
              <a:buNone/>
            </a:pPr>
            <a:r>
              <a:rPr lang="en-US" sz="2300" dirty="0"/>
              <a:t>• explaining that telling the truth can include a truthful answer of “I do not recall”</a:t>
            </a:r>
          </a:p>
          <a:p>
            <a:pPr marL="0" indent="0">
              <a:lnSpc>
                <a:spcPct val="140000"/>
              </a:lnSpc>
              <a:buNone/>
            </a:pPr>
            <a:r>
              <a:rPr lang="en-US" sz="2300" dirty="0"/>
              <a:t>• explaining case strategy and procedure, including the nature of the testimonial process or the purpose of the deposition</a:t>
            </a:r>
          </a:p>
          <a:p>
            <a:pPr marL="0" indent="0">
              <a:lnSpc>
                <a:spcPct val="140000"/>
              </a:lnSpc>
              <a:buNone/>
            </a:pPr>
            <a:r>
              <a:rPr lang="en-US" sz="2300" dirty="0"/>
              <a:t>• suggesting proper attire and appropriate demeanor and decorum</a:t>
            </a:r>
          </a:p>
          <a:p>
            <a:pPr>
              <a:lnSpc>
                <a:spcPct val="140000"/>
              </a:lnSpc>
            </a:pPr>
            <a:endParaRPr lang="en-US" sz="1300" dirty="0"/>
          </a:p>
        </p:txBody>
      </p:sp>
      <p:pic>
        <p:nvPicPr>
          <p:cNvPr id="6" name="Content Placeholder 5" descr="A light bulb with brain inside&#10;&#10;Description automatically generated">
            <a:extLst>
              <a:ext uri="{FF2B5EF4-FFF2-40B4-BE49-F238E27FC236}">
                <a16:creationId xmlns:a16="http://schemas.microsoft.com/office/drawing/2014/main" id="{5A4782F8-B75D-B8D5-091F-EA25E6D826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51127" y="927730"/>
            <a:ext cx="4999885" cy="4999885"/>
          </a:xfrm>
          <a:prstGeom prst="rect">
            <a:avLst/>
          </a:prstGeom>
        </p:spPr>
      </p:pic>
    </p:spTree>
    <p:extLst>
      <p:ext uri="{BB962C8B-B14F-4D97-AF65-F5344CB8AC3E}">
        <p14:creationId xmlns:p14="http://schemas.microsoft.com/office/powerpoint/2010/main" val="52451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The General Conflict of Interest Rule for a Lawyer who has Formerly Served as a Public Officer or Employee of the Government</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544286" y="2391156"/>
            <a:ext cx="5312228" cy="4136354"/>
          </a:xfrm>
        </p:spPr>
        <p:txBody>
          <a:bodyPr vert="horz" lIns="91440" tIns="45720" rIns="91440" bIns="45720" rtlCol="0" anchor="t">
            <a:noAutofit/>
          </a:bodyPr>
          <a:lstStyle/>
          <a:p>
            <a:pPr marL="0" indent="0">
              <a:buNone/>
            </a:pPr>
            <a:r>
              <a:rPr lang="en-US" sz="2200" dirty="0"/>
              <a:t>A county public defender wishes to hire the former district attorney of the same county as a full-time public defender. The public defender is authorized to have three full-time attorneys who defend criminal cases, as well as a full-time and a part-time attorney who handle matters in Family Court. The former district attorney would work solely in Family Court.</a:t>
            </a:r>
          </a:p>
          <a:p>
            <a:pPr marL="0" indent="0">
              <a:buNone/>
            </a:pPr>
            <a:r>
              <a:rPr lang="en-US" sz="2200" b="1" dirty="0"/>
              <a:t>Question</a:t>
            </a:r>
            <a:r>
              <a:rPr lang="en-US" sz="2200" dirty="0"/>
              <a:t>: Can the public defender’s office hire the former district attorney?</a:t>
            </a:r>
          </a:p>
          <a:p>
            <a:pPr marL="0" indent="0">
              <a:buNone/>
            </a:pPr>
            <a:r>
              <a:rPr lang="en-US" sz="2200" dirty="0"/>
              <a:t>(NY State Bar Assn. Op. No. 1257)</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179008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2000-DA4B-F8F2-A92B-8BCC89A4838B}"/>
              </a:ext>
            </a:extLst>
          </p:cNvPr>
          <p:cNvSpPr>
            <a:spLocks noGrp="1"/>
          </p:cNvSpPr>
          <p:nvPr>
            <p:ph type="title"/>
          </p:nvPr>
        </p:nvSpPr>
        <p:spPr>
          <a:xfrm>
            <a:off x="380143" y="395288"/>
            <a:ext cx="4688657" cy="1859397"/>
          </a:xfrm>
        </p:spPr>
        <p:txBody>
          <a:bodyPr vert="horz" wrap="square" lIns="91440" tIns="45720" rIns="91440" bIns="45720" rtlCol="0" anchor="b" anchorCtr="0">
            <a:noAutofit/>
          </a:bodyPr>
          <a:lstStyle/>
          <a:p>
            <a:pPr algn="ctr"/>
            <a:r>
              <a:rPr lang="en-US" sz="3200" kern="1200" cap="none" spc="0" baseline="0" dirty="0">
                <a:solidFill>
                  <a:schemeClr val="tx1"/>
                </a:solidFill>
                <a:latin typeface="+mj-lt"/>
                <a:ea typeface="+mj-ea"/>
                <a:cs typeface="+mj-cs"/>
              </a:rPr>
              <a:t>The Ethics of Witness Preparation: What Preparatory Conduct is Ethical?</a:t>
            </a:r>
          </a:p>
        </p:txBody>
      </p:sp>
      <p:sp>
        <p:nvSpPr>
          <p:cNvPr id="4" name="Content Placeholder 3">
            <a:extLst>
              <a:ext uri="{FF2B5EF4-FFF2-40B4-BE49-F238E27FC236}">
                <a16:creationId xmlns:a16="http://schemas.microsoft.com/office/drawing/2014/main" id="{832FD1CE-61DD-778B-429D-05BC04CD5D8B}"/>
              </a:ext>
            </a:extLst>
          </p:cNvPr>
          <p:cNvSpPr>
            <a:spLocks noGrp="1"/>
          </p:cNvSpPr>
          <p:nvPr>
            <p:ph sz="half" idx="2"/>
          </p:nvPr>
        </p:nvSpPr>
        <p:spPr>
          <a:xfrm>
            <a:off x="380143" y="2361601"/>
            <a:ext cx="5160731" cy="3956432"/>
          </a:xfrm>
        </p:spPr>
        <p:txBody>
          <a:bodyPr vert="horz" lIns="91440" tIns="45720" rIns="91440" bIns="45720" rtlCol="0">
            <a:normAutofit/>
          </a:bodyPr>
          <a:lstStyle/>
          <a:p>
            <a:pPr marL="0" indent="0">
              <a:lnSpc>
                <a:spcPct val="100000"/>
              </a:lnSpc>
              <a:buNone/>
            </a:pPr>
            <a:r>
              <a:rPr lang="en-US" sz="1800" dirty="0"/>
              <a:t>•  identifying lines of questioning and potential cross-examination</a:t>
            </a:r>
          </a:p>
          <a:p>
            <a:pPr marL="0" indent="0">
              <a:lnSpc>
                <a:spcPct val="100000"/>
              </a:lnSpc>
              <a:buNone/>
            </a:pPr>
            <a:r>
              <a:rPr lang="en-US" sz="1800" dirty="0"/>
              <a:t>• suggesting choice of words that might be employed to make the witness’s meaning clear</a:t>
            </a:r>
          </a:p>
          <a:p>
            <a:pPr marL="0" indent="0">
              <a:lnSpc>
                <a:spcPct val="100000"/>
              </a:lnSpc>
              <a:buNone/>
            </a:pPr>
            <a:r>
              <a:rPr lang="en-US" sz="1800" dirty="0"/>
              <a:t>• telling the witness not to answer a question until it has been completely asked</a:t>
            </a:r>
          </a:p>
          <a:p>
            <a:pPr marL="0" indent="0">
              <a:lnSpc>
                <a:spcPct val="100000"/>
              </a:lnSpc>
              <a:buNone/>
            </a:pPr>
            <a:r>
              <a:rPr lang="en-US" sz="1800" dirty="0"/>
              <a:t>• telling the witness to testify only about what they know and remember and not to guess or speculate</a:t>
            </a:r>
          </a:p>
          <a:p>
            <a:pPr marL="0" indent="0">
              <a:lnSpc>
                <a:spcPct val="100000"/>
              </a:lnSpc>
              <a:buNone/>
            </a:pPr>
            <a:r>
              <a:rPr lang="en-US" sz="1800" dirty="0"/>
              <a:t>• familiarizing the witness with the idea of focusing on answering the question, i.e., not volunteering information</a:t>
            </a:r>
          </a:p>
          <a:p>
            <a:pPr marL="0" indent="0">
              <a:lnSpc>
                <a:spcPct val="140000"/>
              </a:lnSpc>
              <a:buNone/>
            </a:pPr>
            <a:endParaRPr lang="en-US" sz="1300" dirty="0"/>
          </a:p>
        </p:txBody>
      </p:sp>
      <p:pic>
        <p:nvPicPr>
          <p:cNvPr id="6" name="Content Placeholder 5" descr="A light bulb with brain inside&#10;&#10;Description automatically generated">
            <a:extLst>
              <a:ext uri="{FF2B5EF4-FFF2-40B4-BE49-F238E27FC236}">
                <a16:creationId xmlns:a16="http://schemas.microsoft.com/office/drawing/2014/main" id="{5A4782F8-B75D-B8D5-091F-EA25E6D826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51127" y="927730"/>
            <a:ext cx="4999885" cy="4999885"/>
          </a:xfrm>
          <a:prstGeom prst="rect">
            <a:avLst/>
          </a:prstGeom>
        </p:spPr>
      </p:pic>
    </p:spTree>
    <p:extLst>
      <p:ext uri="{BB962C8B-B14F-4D97-AF65-F5344CB8AC3E}">
        <p14:creationId xmlns:p14="http://schemas.microsoft.com/office/powerpoint/2010/main" val="90237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D2000-DA4B-F8F2-A92B-8BCC89A4838B}"/>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800" cap="none" spc="0" baseline="0"/>
              <a:t>The Ethics of Witness Preparation:  Unethical </a:t>
            </a:r>
            <a:r>
              <a:rPr lang="en-US" sz="3800" b="1" i="1" cap="none" spc="0" baseline="0"/>
              <a:t>Pre-Testimony</a:t>
            </a:r>
            <a:r>
              <a:rPr lang="en-US" sz="3800" cap="none" spc="0" baseline="0"/>
              <a:t> Coaching</a:t>
            </a:r>
          </a:p>
        </p:txBody>
      </p:sp>
      <p:pic>
        <p:nvPicPr>
          <p:cNvPr id="8" name="Content Placeholder 7" descr="A red cover with blue text&#10;&#10;Description automatically generated">
            <a:extLst>
              <a:ext uri="{FF2B5EF4-FFF2-40B4-BE49-F238E27FC236}">
                <a16:creationId xmlns:a16="http://schemas.microsoft.com/office/drawing/2014/main" id="{F0F07DCC-63A6-69FB-E808-8FB11B59B6DB}"/>
              </a:ext>
            </a:extLst>
          </p:cNvPr>
          <p:cNvPicPr>
            <a:picLocks noGrp="1" noChangeAspect="1"/>
          </p:cNvPicPr>
          <p:nvPr>
            <p:ph sz="half" idx="1"/>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32FD1CE-61DD-778B-429D-05BC04CD5D8B}"/>
              </a:ext>
            </a:extLst>
          </p:cNvPr>
          <p:cNvSpPr>
            <a:spLocks noGrp="1"/>
          </p:cNvSpPr>
          <p:nvPr>
            <p:ph sz="half" idx="2"/>
          </p:nvPr>
        </p:nvSpPr>
        <p:spPr>
          <a:xfrm>
            <a:off x="5297762" y="2706624"/>
            <a:ext cx="6251110" cy="3785616"/>
          </a:xfrm>
        </p:spPr>
        <p:txBody>
          <a:bodyPr vert="horz" lIns="91440" tIns="45720" rIns="91440" bIns="45720" rtlCol="0">
            <a:normAutofit/>
          </a:bodyPr>
          <a:lstStyle/>
          <a:p>
            <a:pPr marL="0">
              <a:tabLst>
                <a:tab pos="227013" algn="l"/>
              </a:tabLst>
            </a:pPr>
            <a:r>
              <a:rPr lang="en-US" sz="2000" b="1" dirty="0"/>
              <a:t>Rule 3.4:  Fairness to Opposing Party and Counsel:     	</a:t>
            </a:r>
            <a:r>
              <a:rPr lang="en-US" sz="2000" dirty="0"/>
              <a:t>A lawyer shall not</a:t>
            </a:r>
          </a:p>
          <a:p>
            <a:pPr marL="0" indent="0">
              <a:buNone/>
              <a:tabLst>
                <a:tab pos="227013" algn="l"/>
              </a:tabLst>
            </a:pPr>
            <a:r>
              <a:rPr lang="en-US" sz="2000" dirty="0"/>
              <a:t>	(b) falsify evidence, </a:t>
            </a:r>
            <a:r>
              <a:rPr lang="en-US" sz="2000" b="1" i="1" dirty="0"/>
              <a:t>counsel or assist a witness to 	testify falsely</a:t>
            </a:r>
            <a:r>
              <a:rPr lang="en-US" sz="2000" dirty="0"/>
              <a:t>, or offer an inducement to a witness 	that is prohibited by law</a:t>
            </a:r>
          </a:p>
          <a:p>
            <a:pPr marL="0"/>
            <a:endParaRPr lang="en-US" sz="2000" dirty="0"/>
          </a:p>
          <a:p>
            <a:pPr marL="0"/>
            <a:r>
              <a:rPr lang="en-US" sz="2000" b="1" dirty="0"/>
              <a:t>Rule 8:4:  Misconduct:  </a:t>
            </a:r>
            <a:r>
              <a:rPr lang="en-US" sz="2000" dirty="0"/>
              <a:t>A lawyer shall not </a:t>
            </a:r>
          </a:p>
          <a:p>
            <a:pPr marL="0" indent="0">
              <a:buNone/>
              <a:tabLst>
                <a:tab pos="227013" algn="l"/>
              </a:tabLst>
            </a:pPr>
            <a:r>
              <a:rPr lang="en-US" sz="2000" dirty="0"/>
              <a:t>	(c) engage in conduct involving dishonesty, fraud, 	deceit or misrepresentation</a:t>
            </a:r>
          </a:p>
        </p:txBody>
      </p:sp>
    </p:spTree>
    <p:extLst>
      <p:ext uri="{BB962C8B-B14F-4D97-AF65-F5344CB8AC3E}">
        <p14:creationId xmlns:p14="http://schemas.microsoft.com/office/powerpoint/2010/main" val="279555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kern="1200" cap="none" spc="0" baseline="0">
                <a:latin typeface="+mj-lt"/>
                <a:ea typeface="+mj-ea"/>
                <a:cs typeface="+mj-cs"/>
              </a:rPr>
              <a:t>The Ethics of Witness Preparation:  Unethical Pre-Testimony Coaching?</a:t>
            </a:r>
            <a:endParaRPr lang="en-US"/>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671281" y="1969338"/>
            <a:ext cx="6811766" cy="2767049"/>
          </a:xfrm>
        </p:spPr>
        <p:txBody>
          <a:bodyPr>
            <a:normAutofit fontScale="77500" lnSpcReduction="20000"/>
          </a:bodyPr>
          <a:lstStyle/>
          <a:p>
            <a:pPr marL="0" indent="0">
              <a:lnSpc>
                <a:spcPct val="140000"/>
              </a:lnSpc>
              <a:buNone/>
            </a:pPr>
            <a:r>
              <a:rPr lang="en-US" dirty="0"/>
              <a:t>Can a lawyer ethically advise a witness to “downplay” the number of times the witness met with the lawyer to prepare for trial in case the witness was asked about it on cross examination?</a:t>
            </a:r>
          </a:p>
          <a:p>
            <a:pPr marL="457200" indent="-457200">
              <a:lnSpc>
                <a:spcPct val="140000"/>
              </a:lnSpc>
              <a:buAutoNum type="alphaUcParenBoth"/>
            </a:pPr>
            <a:r>
              <a:rPr lang="en-US" dirty="0"/>
              <a:t>Yes</a:t>
            </a:r>
          </a:p>
          <a:p>
            <a:pPr marL="457200" indent="-457200">
              <a:lnSpc>
                <a:spcPct val="140000"/>
              </a:lnSpc>
              <a:buAutoNum type="alphaUcParenBoth"/>
            </a:pPr>
            <a:r>
              <a:rPr lang="en-US" dirty="0"/>
              <a:t>No</a:t>
            </a:r>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327476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kern="1200" cap="none" spc="0" baseline="0">
                <a:latin typeface="+mj-lt"/>
                <a:ea typeface="+mj-ea"/>
                <a:cs typeface="+mj-cs"/>
              </a:rPr>
              <a:t>The Ethics of Witness Preparation:  Unethical Pre-Testimony Coaching?</a:t>
            </a:r>
            <a:endParaRPr lang="en-US"/>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671281" y="1969338"/>
            <a:ext cx="6811766" cy="4369816"/>
          </a:xfrm>
        </p:spPr>
        <p:txBody>
          <a:bodyPr>
            <a:normAutofit fontScale="85000" lnSpcReduction="20000"/>
          </a:bodyPr>
          <a:lstStyle/>
          <a:p>
            <a:pPr marL="0" indent="0">
              <a:lnSpc>
                <a:spcPct val="140000"/>
              </a:lnSpc>
              <a:buNone/>
            </a:pPr>
            <a:r>
              <a:rPr lang="en-US" dirty="0"/>
              <a:t>Can a lawyer ethically advise a witness to “downplay” the number of times the witness met with the lawyer to prepare for trial in case the witness was asked about it on cross examination?</a:t>
            </a:r>
          </a:p>
          <a:p>
            <a:pPr marL="457200" indent="-457200">
              <a:lnSpc>
                <a:spcPct val="140000"/>
              </a:lnSpc>
              <a:buAutoNum type="alphaUcParenBoth"/>
            </a:pPr>
            <a:r>
              <a:rPr lang="en-US" dirty="0"/>
              <a:t>Yes</a:t>
            </a:r>
          </a:p>
          <a:p>
            <a:pPr marL="457200" indent="-457200">
              <a:lnSpc>
                <a:spcPct val="140000"/>
              </a:lnSpc>
              <a:buAutoNum type="alphaUcParenBoth"/>
            </a:pPr>
            <a:r>
              <a:rPr lang="en-US" b="1" dirty="0"/>
              <a:t>No</a:t>
            </a:r>
          </a:p>
          <a:p>
            <a:pPr marL="0" indent="0">
              <a:lnSpc>
                <a:spcPct val="140000"/>
              </a:lnSpc>
              <a:buNone/>
            </a:pPr>
            <a:endParaRPr lang="en-US" dirty="0"/>
          </a:p>
          <a:p>
            <a:pPr marL="0" indent="0">
              <a:lnSpc>
                <a:spcPct val="140000"/>
              </a:lnSpc>
              <a:buNone/>
            </a:pPr>
            <a:r>
              <a:rPr lang="en-US" dirty="0"/>
              <a:t>In re Meltzer, 21 N.Y.S.3d 63, 64 (2015)</a:t>
            </a:r>
          </a:p>
          <a:p>
            <a:pPr marL="0" indent="0">
              <a:lnSpc>
                <a:spcPct val="140000"/>
              </a:lnSpc>
              <a:buNone/>
            </a:pPr>
            <a:endParaRPr lang="en-US" dirty="0"/>
          </a:p>
          <a:p>
            <a:pPr marL="0" indent="0">
              <a:lnSpc>
                <a:spcPct val="140000"/>
              </a:lnSpc>
              <a:buNone/>
            </a:pPr>
            <a:endParaRPr lang="en-US" dirty="0"/>
          </a:p>
          <a:p>
            <a:pPr marL="457200" indent="-457200">
              <a:lnSpc>
                <a:spcPct val="140000"/>
              </a:lnSpc>
              <a:buAutoNum type="alphaUcParenBoth"/>
            </a:pPr>
            <a:endParaRPr lang="en-US" sz="1300" dirty="0"/>
          </a:p>
          <a:p>
            <a:pPr marL="0" indent="0">
              <a:lnSpc>
                <a:spcPct val="140000"/>
              </a:lnSpc>
              <a:buNone/>
            </a:pPr>
            <a:endParaRPr lang="en-US" sz="1300" dirty="0"/>
          </a:p>
        </p:txBody>
      </p:sp>
    </p:spTree>
    <p:extLst>
      <p:ext uri="{BB962C8B-B14F-4D97-AF65-F5344CB8AC3E}">
        <p14:creationId xmlns:p14="http://schemas.microsoft.com/office/powerpoint/2010/main" val="92765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p:txBody>
          <a:bodyPr wrap="square" anchor="b">
            <a:normAutofit/>
          </a:bodyPr>
          <a:lstStyle/>
          <a:p>
            <a:pPr algn="ctr"/>
            <a:r>
              <a:rPr lang="en-US" kern="1200" cap="none" spc="0" baseline="0">
                <a:latin typeface="+mj-lt"/>
                <a:ea typeface="+mj-ea"/>
                <a:cs typeface="+mj-cs"/>
              </a:rPr>
              <a:t>The Ethics of Witness Preparation:  Unethical Pre-Testimony Coaching?</a:t>
            </a:r>
            <a:endParaRPr lang="en-US"/>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sz="half" idx="1"/>
          </p:nvPr>
        </p:nvSpPr>
        <p:spPr/>
        <p:txBody>
          <a:bodyPr>
            <a:normAutofit fontScale="77500" lnSpcReduction="20000"/>
          </a:bodyPr>
          <a:lstStyle/>
          <a:p>
            <a:pPr marL="0" indent="0">
              <a:lnSpc>
                <a:spcPct val="120000"/>
              </a:lnSpc>
              <a:buNone/>
            </a:pPr>
            <a:r>
              <a:rPr lang="en-US" dirty="0"/>
              <a:t>Client initially tells Lawyer that she fell on the sidewalk when exiting a church. Lawyer investigates the scene and realizes that the sidewalk outside of the church was not defective, but that the sidewalk across the street from the church was defective.  Lawyer then explains to Client that if she fell when exiting the church, she would have no claim. But if she fell across the street, she would.  Client then says that she fell across the street.</a:t>
            </a:r>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4" name="Content Placeholder 3" descr="A black and white image of a person falling&#10;&#10;Description automatically generated">
            <a:extLst>
              <a:ext uri="{FF2B5EF4-FFF2-40B4-BE49-F238E27FC236}">
                <a16:creationId xmlns:a16="http://schemas.microsoft.com/office/drawing/2014/main" id="{1B0BCBEE-EAAB-ABF5-7C9E-57D15E60290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2106" y="1685925"/>
            <a:ext cx="4092575" cy="4092575"/>
          </a:xfrm>
        </p:spPr>
      </p:pic>
    </p:spTree>
    <p:extLst>
      <p:ext uri="{BB962C8B-B14F-4D97-AF65-F5344CB8AC3E}">
        <p14:creationId xmlns:p14="http://schemas.microsoft.com/office/powerpoint/2010/main" val="224486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kern="1200" cap="none" spc="0" baseline="0">
                <a:latin typeface="+mj-lt"/>
                <a:ea typeface="+mj-ea"/>
                <a:cs typeface="+mj-cs"/>
              </a:rPr>
              <a:t>The Ethics of Witness Preparation:  Unethical Pre-Testimony Coaching?</a:t>
            </a:r>
            <a:endParaRPr lang="en-US"/>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671281" y="1969338"/>
            <a:ext cx="6811766" cy="4369816"/>
          </a:xfrm>
        </p:spPr>
        <p:txBody>
          <a:bodyPr>
            <a:normAutofit/>
          </a:bodyPr>
          <a:lstStyle/>
          <a:p>
            <a:pPr marL="0" indent="0">
              <a:lnSpc>
                <a:spcPct val="140000"/>
              </a:lnSpc>
              <a:buNone/>
            </a:pPr>
            <a:r>
              <a:rPr lang="en-US" dirty="0"/>
              <a:t>Do Lawyer’s actions amount to unethical coaching?</a:t>
            </a:r>
          </a:p>
          <a:p>
            <a:pPr marL="457200" indent="-457200">
              <a:lnSpc>
                <a:spcPct val="140000"/>
              </a:lnSpc>
              <a:buAutoNum type="alphaUcParenBoth"/>
            </a:pPr>
            <a:r>
              <a:rPr lang="en-US" dirty="0"/>
              <a:t>Yes</a:t>
            </a:r>
          </a:p>
          <a:p>
            <a:pPr marL="457200" indent="-457200">
              <a:lnSpc>
                <a:spcPct val="140000"/>
              </a:lnSpc>
              <a:buAutoNum type="alphaUcParenBoth"/>
            </a:pPr>
            <a:r>
              <a:rPr lang="en-US" dirty="0"/>
              <a:t>No</a:t>
            </a:r>
          </a:p>
          <a:p>
            <a:pPr marL="0" indent="0">
              <a:lnSpc>
                <a:spcPct val="140000"/>
              </a:lnSpc>
              <a:buNone/>
            </a:pPr>
            <a:endParaRPr lang="en-US" dirty="0"/>
          </a:p>
          <a:p>
            <a:pPr marL="0" indent="0">
              <a:lnSpc>
                <a:spcPct val="140000"/>
              </a:lnSpc>
              <a:buNone/>
            </a:pPr>
            <a:endParaRPr lang="en-US" dirty="0"/>
          </a:p>
          <a:p>
            <a:pPr marL="0" indent="0">
              <a:lnSpc>
                <a:spcPct val="140000"/>
              </a:lnSpc>
              <a:buNone/>
            </a:pPr>
            <a:endParaRPr lang="en-US" dirty="0"/>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2" name="btnInknoeActivity" descr="A blue rectangle with white text&#10;&#10;Description automatically generated">
            <a:extLst>
              <a:ext uri="{FF2B5EF4-FFF2-40B4-BE49-F238E27FC236}">
                <a16:creationId xmlns:a16="http://schemas.microsoft.com/office/drawing/2014/main" id="{BC95DC1B-E32E-CD37-FBC0-F898AF7E8ED2}"/>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231194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120439"/>
          </a:xfrm>
        </p:spPr>
        <p:txBody>
          <a:bodyPr wrap="square" anchor="b">
            <a:normAutofit fontScale="90000"/>
          </a:bodyPr>
          <a:lstStyle/>
          <a:p>
            <a:pPr algn="ctr"/>
            <a:r>
              <a:rPr lang="en-US" kern="1200" cap="none" spc="0" baseline="0">
                <a:latin typeface="+mj-lt"/>
                <a:ea typeface="+mj-ea"/>
                <a:cs typeface="+mj-cs"/>
              </a:rPr>
              <a:t>The Ethics of Witness Preparation:  Unethical Pre-Testimony Coaching?</a:t>
            </a:r>
            <a:endParaRPr lang="en-US"/>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2671281" y="1969338"/>
            <a:ext cx="6811766" cy="4369816"/>
          </a:xfrm>
        </p:spPr>
        <p:txBody>
          <a:bodyPr>
            <a:normAutofit fontScale="92500" lnSpcReduction="10000"/>
          </a:bodyPr>
          <a:lstStyle/>
          <a:p>
            <a:pPr marL="0" indent="0">
              <a:lnSpc>
                <a:spcPct val="140000"/>
              </a:lnSpc>
              <a:buNone/>
            </a:pPr>
            <a:r>
              <a:rPr lang="en-US" dirty="0"/>
              <a:t>Do Lawyer’s actions amount to unethical coaching?</a:t>
            </a:r>
          </a:p>
          <a:p>
            <a:pPr marL="457200" indent="-457200">
              <a:lnSpc>
                <a:spcPct val="140000"/>
              </a:lnSpc>
              <a:buAutoNum type="alphaUcParenBoth"/>
            </a:pPr>
            <a:r>
              <a:rPr lang="en-US" b="1" dirty="0"/>
              <a:t>Yes</a:t>
            </a:r>
          </a:p>
          <a:p>
            <a:pPr marL="457200" indent="-457200">
              <a:lnSpc>
                <a:spcPct val="140000"/>
              </a:lnSpc>
              <a:buAutoNum type="alphaUcParenBoth"/>
            </a:pPr>
            <a:r>
              <a:rPr lang="en-US" dirty="0"/>
              <a:t>No</a:t>
            </a:r>
          </a:p>
          <a:p>
            <a:pPr marL="0" indent="0">
              <a:lnSpc>
                <a:spcPct val="140000"/>
              </a:lnSpc>
              <a:buNone/>
            </a:pPr>
            <a:endParaRPr lang="en-US" dirty="0"/>
          </a:p>
          <a:p>
            <a:pPr marL="0" indent="0">
              <a:lnSpc>
                <a:spcPct val="140000"/>
              </a:lnSpc>
              <a:buNone/>
            </a:pPr>
            <a:endParaRPr lang="en-US" dirty="0"/>
          </a:p>
          <a:p>
            <a:pPr marL="0" indent="0">
              <a:lnSpc>
                <a:spcPct val="140000"/>
              </a:lnSpc>
              <a:buNone/>
            </a:pPr>
            <a:r>
              <a:rPr lang="en-US" dirty="0"/>
              <a:t>In re Rios, 965 N.Y.S.2d 418, 421, 423-24 (2013)</a:t>
            </a:r>
          </a:p>
          <a:p>
            <a:pPr marL="0" indent="0">
              <a:lnSpc>
                <a:spcPct val="140000"/>
              </a:lnSpc>
              <a:buNone/>
            </a:pPr>
            <a:endParaRPr lang="en-US" sz="1300" dirty="0"/>
          </a:p>
        </p:txBody>
      </p:sp>
    </p:spTree>
    <p:extLst>
      <p:ext uri="{BB962C8B-B14F-4D97-AF65-F5344CB8AC3E}">
        <p14:creationId xmlns:p14="http://schemas.microsoft.com/office/powerpoint/2010/main" val="400120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D2000-DA4B-F8F2-A92B-8BCC89A4838B}"/>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400" cap="none" spc="0" baseline="0" dirty="0"/>
              <a:t>The Ethics of Witness Preparation:  Unethical </a:t>
            </a:r>
            <a:r>
              <a:rPr lang="en-US" sz="3400" dirty="0"/>
              <a:t>Conduct </a:t>
            </a:r>
            <a:r>
              <a:rPr lang="en-US" sz="3400" b="1" i="1" dirty="0"/>
              <a:t>During</a:t>
            </a:r>
            <a:r>
              <a:rPr lang="en-US" sz="3400" dirty="0"/>
              <a:t> Witness Testimony</a:t>
            </a:r>
            <a:endParaRPr lang="en-US" sz="3400" cap="none" spc="0" baseline="0" dirty="0"/>
          </a:p>
        </p:txBody>
      </p:sp>
      <p:pic>
        <p:nvPicPr>
          <p:cNvPr id="8" name="Content Placeholder 7" descr="A red cover with blue text&#10;&#10;Description automatically generated">
            <a:extLst>
              <a:ext uri="{FF2B5EF4-FFF2-40B4-BE49-F238E27FC236}">
                <a16:creationId xmlns:a16="http://schemas.microsoft.com/office/drawing/2014/main" id="{A0654C22-F3E9-E59B-8791-635E8E2F2474}"/>
              </a:ext>
            </a:extLst>
          </p:cNvPr>
          <p:cNvPicPr>
            <a:picLocks noGrp="1" noChangeAspect="1"/>
          </p:cNvPicPr>
          <p:nvPr>
            <p:ph sz="half" idx="1"/>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32FD1CE-61DD-778B-429D-05BC04CD5D8B}"/>
              </a:ext>
            </a:extLst>
          </p:cNvPr>
          <p:cNvSpPr>
            <a:spLocks noGrp="1"/>
          </p:cNvSpPr>
          <p:nvPr>
            <p:ph sz="half" idx="2"/>
          </p:nvPr>
        </p:nvSpPr>
        <p:spPr>
          <a:xfrm>
            <a:off x="5297762" y="2706624"/>
            <a:ext cx="6251110" cy="3483864"/>
          </a:xfrm>
        </p:spPr>
        <p:txBody>
          <a:bodyPr vert="horz" lIns="91440" tIns="45720" rIns="91440" bIns="45720" rtlCol="0">
            <a:normAutofit/>
          </a:bodyPr>
          <a:lstStyle/>
          <a:p>
            <a:pPr marL="0"/>
            <a:r>
              <a:rPr lang="en-US" sz="2000" b="1" dirty="0"/>
              <a:t>Rule 8:4:  Misconduct:  </a:t>
            </a:r>
            <a:r>
              <a:rPr lang="en-US" sz="2000" dirty="0"/>
              <a:t>A lawyer shall not </a:t>
            </a:r>
          </a:p>
          <a:p>
            <a:pPr marL="0" indent="0">
              <a:buNone/>
              <a:tabLst>
                <a:tab pos="223838" algn="l"/>
              </a:tabLst>
            </a:pPr>
            <a:r>
              <a:rPr lang="en-US" sz="2000" dirty="0"/>
              <a:t>	(d) engage in conduct prejudicial to the 	administration of justice</a:t>
            </a:r>
          </a:p>
          <a:p>
            <a:pPr marL="0"/>
            <a:endParaRPr lang="en-US" sz="2000" dirty="0"/>
          </a:p>
          <a:p>
            <a:pPr marL="0"/>
            <a:r>
              <a:rPr lang="en-US" sz="2000" b="1" dirty="0"/>
              <a:t>Examples</a:t>
            </a:r>
            <a:r>
              <a:rPr lang="en-US" sz="2000" dirty="0"/>
              <a:t>:</a:t>
            </a:r>
          </a:p>
          <a:p>
            <a:r>
              <a:rPr lang="en-US" sz="2000" dirty="0"/>
              <a:t>winking at a witness during trial testimony,</a:t>
            </a:r>
          </a:p>
          <a:p>
            <a:r>
              <a:rPr lang="en-US" sz="2000" dirty="0"/>
              <a:t>kicking a deponent under the table</a:t>
            </a:r>
          </a:p>
          <a:p>
            <a:r>
              <a:rPr lang="en-US" sz="2000" dirty="0"/>
              <a:t>speaking objections </a:t>
            </a:r>
          </a:p>
          <a:p>
            <a:endParaRPr lang="en-US" sz="2000" dirty="0"/>
          </a:p>
        </p:txBody>
      </p:sp>
    </p:spTree>
    <p:extLst>
      <p:ext uri="{BB962C8B-B14F-4D97-AF65-F5344CB8AC3E}">
        <p14:creationId xmlns:p14="http://schemas.microsoft.com/office/powerpoint/2010/main" val="374484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1CE8-559B-3556-F353-928D39ECAFB1}"/>
              </a:ext>
            </a:extLst>
          </p:cNvPr>
          <p:cNvSpPr>
            <a:spLocks noGrp="1"/>
          </p:cNvSpPr>
          <p:nvPr>
            <p:ph type="title"/>
          </p:nvPr>
        </p:nvSpPr>
        <p:spPr>
          <a:xfrm>
            <a:off x="5868557" y="1138036"/>
            <a:ext cx="5444382" cy="1402470"/>
          </a:xfrm>
        </p:spPr>
        <p:txBody>
          <a:bodyPr vert="horz" lIns="91440" tIns="45720" rIns="91440" bIns="45720" rtlCol="0" anchor="t" anchorCtr="0">
            <a:normAutofit/>
          </a:bodyPr>
          <a:lstStyle/>
          <a:p>
            <a:r>
              <a:rPr lang="en-US" sz="3000" cap="none" spc="0" baseline="0"/>
              <a:t>The Ethics of Witness Preparation:  Unethical </a:t>
            </a:r>
            <a:r>
              <a:rPr lang="en-US" sz="3000"/>
              <a:t>Conduct During Witness Testimony</a:t>
            </a:r>
            <a:endParaRPr lang="en-US" sz="3000" cap="none" spc="0" baseline="0"/>
          </a:p>
        </p:txBody>
      </p:sp>
      <p:pic>
        <p:nvPicPr>
          <p:cNvPr id="6" name="Content Placeholder 5" descr="A person using a phone&#10;&#10;Description automatically generated">
            <a:extLst>
              <a:ext uri="{FF2B5EF4-FFF2-40B4-BE49-F238E27FC236}">
                <a16:creationId xmlns:a16="http://schemas.microsoft.com/office/drawing/2014/main" id="{43C1FD9C-9166-0655-D60E-6B2415C135C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56" r="57310"/>
          <a:stretch/>
        </p:blipFill>
        <p:spPr>
          <a:xfrm>
            <a:off x="-1" y="10"/>
            <a:ext cx="5151179" cy="6857990"/>
          </a:xfrm>
          <a:prstGeom prst="rect">
            <a:avLst/>
          </a:prstGeom>
        </p:spPr>
      </p:pic>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3CA155-50A8-4910-E7DA-DD57E9687654}"/>
              </a:ext>
            </a:extLst>
          </p:cNvPr>
          <p:cNvSpPr>
            <a:spLocks noGrp="1"/>
          </p:cNvSpPr>
          <p:nvPr>
            <p:ph sz="half" idx="1"/>
          </p:nvPr>
        </p:nvSpPr>
        <p:spPr>
          <a:xfrm>
            <a:off x="5868557" y="2551176"/>
            <a:ext cx="5444382" cy="3893167"/>
          </a:xfrm>
        </p:spPr>
        <p:txBody>
          <a:bodyPr vert="horz" lIns="91440" tIns="45720" rIns="91440" bIns="45720" rtlCol="0">
            <a:normAutofit/>
          </a:bodyPr>
          <a:lstStyle/>
          <a:p>
            <a:pPr marL="0" indent="0">
              <a:buNone/>
            </a:pPr>
            <a:r>
              <a:rPr lang="en-US" sz="2400" b="1" i="1" dirty="0"/>
              <a:t>Florida Bar v. James</a:t>
            </a:r>
            <a:r>
              <a:rPr lang="en-US" sz="2400" b="1" dirty="0"/>
              <a:t>, 329 So.3d 108 (Fla. 2021)</a:t>
            </a:r>
            <a:endParaRPr lang="en-US" sz="2400" dirty="0"/>
          </a:p>
          <a:p>
            <a:r>
              <a:rPr lang="en-US" sz="2400" dirty="0"/>
              <a:t>Lawyer texts Client suggested answers while Client is being deposed</a:t>
            </a:r>
          </a:p>
          <a:p>
            <a:r>
              <a:rPr lang="en-US" sz="2400" dirty="0"/>
              <a:t>1:53 a.m. (James): Just say it anyway</a:t>
            </a:r>
          </a:p>
          <a:p>
            <a:r>
              <a:rPr lang="en-US" sz="2400" dirty="0"/>
              <a:t>11:53 a.m. (James): Just say 03/28</a:t>
            </a:r>
          </a:p>
          <a:p>
            <a:r>
              <a:rPr lang="en-US" sz="2400" dirty="0"/>
              <a:t>11:55 a.m. (James): Don't give an absolute answer</a:t>
            </a:r>
          </a:p>
          <a:p>
            <a:r>
              <a:rPr lang="en-US" sz="2400" dirty="0"/>
              <a:t>11:55 a.m. (James): It's a trap</a:t>
            </a:r>
          </a:p>
        </p:txBody>
      </p:sp>
    </p:spTree>
    <p:extLst>
      <p:ext uri="{BB962C8B-B14F-4D97-AF65-F5344CB8AC3E}">
        <p14:creationId xmlns:p14="http://schemas.microsoft.com/office/powerpoint/2010/main" val="389094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kern="1200" cap="none" spc="0" baseline="0" dirty="0">
                <a:latin typeface="+mj-lt"/>
                <a:ea typeface="+mj-ea"/>
                <a:cs typeface="+mj-cs"/>
              </a:rPr>
              <a:t>The Ethics of Witness Preparation:  Unethical </a:t>
            </a:r>
            <a:r>
              <a:rPr lang="en-US" sz="3200" dirty="0"/>
              <a:t>Conduct During Witness Testimony</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fontScale="92500" lnSpcReduction="10000"/>
          </a:bodyPr>
          <a:lstStyle/>
          <a:p>
            <a:pPr marL="0" indent="0">
              <a:lnSpc>
                <a:spcPct val="140000"/>
              </a:lnSpc>
              <a:buNone/>
            </a:pPr>
            <a:r>
              <a:rPr lang="en-US" sz="2400" dirty="0"/>
              <a:t>What level of professional discipline was imposed?</a:t>
            </a:r>
          </a:p>
          <a:p>
            <a:pPr marL="457200" indent="-457200">
              <a:lnSpc>
                <a:spcPct val="140000"/>
              </a:lnSpc>
              <a:buAutoNum type="alphaUcParenBoth"/>
            </a:pPr>
            <a:r>
              <a:rPr lang="en-US" sz="2400" dirty="0"/>
              <a:t>Disbarred</a:t>
            </a:r>
          </a:p>
          <a:p>
            <a:pPr marL="457200" indent="-457200">
              <a:lnSpc>
                <a:spcPct val="140000"/>
              </a:lnSpc>
              <a:buAutoNum type="alphaUcParenBoth"/>
            </a:pPr>
            <a:r>
              <a:rPr lang="en-US" sz="2400" dirty="0"/>
              <a:t>Suspended for more than 90 days</a:t>
            </a:r>
          </a:p>
          <a:p>
            <a:pPr marL="457200" indent="-457200">
              <a:lnSpc>
                <a:spcPct val="140000"/>
              </a:lnSpc>
              <a:buAutoNum type="alphaUcParenBoth"/>
            </a:pPr>
            <a:r>
              <a:rPr lang="en-US" sz="2400" dirty="0"/>
              <a:t>Suspended less than 90 days.</a:t>
            </a:r>
          </a:p>
          <a:p>
            <a:pPr marL="457200" indent="-457200">
              <a:lnSpc>
                <a:spcPct val="140000"/>
              </a:lnSpc>
              <a:buAutoNum type="alphaUcParenBoth"/>
            </a:pPr>
            <a:r>
              <a:rPr lang="en-US" sz="2400" dirty="0"/>
              <a:t>Public reprimand</a:t>
            </a:r>
          </a:p>
          <a:p>
            <a:pPr marL="457200" indent="-457200">
              <a:lnSpc>
                <a:spcPct val="140000"/>
              </a:lnSpc>
              <a:buAutoNum type="alphaUcParenBoth"/>
            </a:pPr>
            <a:endParaRPr lang="en-US" sz="1700" dirty="0"/>
          </a:p>
          <a:p>
            <a:pPr marL="0" indent="0">
              <a:lnSpc>
                <a:spcPct val="140000"/>
              </a:lnSpc>
              <a:buNone/>
            </a:pP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31773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7A4F7-D513-F76C-6FCF-8E1B6EAC71A1}"/>
              </a:ext>
            </a:extLst>
          </p:cNvPr>
          <p:cNvSpPr>
            <a:spLocks noGrp="1"/>
          </p:cNvSpPr>
          <p:nvPr>
            <p:ph type="title"/>
          </p:nvPr>
        </p:nvSpPr>
        <p:spPr>
          <a:xfrm>
            <a:off x="1079501" y="395288"/>
            <a:ext cx="10033000" cy="1421775"/>
          </a:xfrm>
        </p:spPr>
        <p:txBody>
          <a:bodyPr wrap="square" anchor="b">
            <a:normAutofit fontScale="90000"/>
          </a:bodyPr>
          <a:lstStyle/>
          <a:p>
            <a:pPr algn="ctr"/>
            <a:br>
              <a:rPr lang="en-US" dirty="0"/>
            </a:br>
            <a:br>
              <a:rPr lang="en-US" dirty="0"/>
            </a:br>
            <a:r>
              <a:rPr lang="en-US" dirty="0"/>
              <a:t>The General Conflict of Interest Rule for a Lawyer who has Formerly Served as a Public Officer or Employee of the Government</a:t>
            </a:r>
          </a:p>
        </p:txBody>
      </p:sp>
      <p:sp>
        <p:nvSpPr>
          <p:cNvPr id="6" name="Content Placeholder 5">
            <a:extLst>
              <a:ext uri="{FF2B5EF4-FFF2-40B4-BE49-F238E27FC236}">
                <a16:creationId xmlns:a16="http://schemas.microsoft.com/office/drawing/2014/main" id="{BB77A980-857B-5C20-DBB1-8CE09DFF1379}"/>
              </a:ext>
            </a:extLst>
          </p:cNvPr>
          <p:cNvSpPr>
            <a:spLocks noGrp="1"/>
          </p:cNvSpPr>
          <p:nvPr>
            <p:ph idx="1"/>
          </p:nvPr>
        </p:nvSpPr>
        <p:spPr>
          <a:xfrm>
            <a:off x="990600" y="1969338"/>
            <a:ext cx="9873343" cy="2767049"/>
          </a:xfrm>
        </p:spPr>
        <p:txBody>
          <a:bodyPr>
            <a:normAutofit/>
          </a:bodyPr>
          <a:lstStyle/>
          <a:p>
            <a:pPr marL="0" indent="0">
              <a:lnSpc>
                <a:spcPct val="120000"/>
              </a:lnSpc>
              <a:buNone/>
            </a:pPr>
            <a:r>
              <a:rPr lang="en-US" dirty="0"/>
              <a:t>Can the public defender’s office hire the former district attorney?</a:t>
            </a:r>
          </a:p>
          <a:p>
            <a:pPr marL="457200" indent="-457200">
              <a:lnSpc>
                <a:spcPct val="140000"/>
              </a:lnSpc>
              <a:buAutoNum type="alphaUcParenBoth"/>
            </a:pPr>
            <a:r>
              <a:rPr lang="en-US" dirty="0"/>
              <a:t>Yes</a:t>
            </a:r>
          </a:p>
          <a:p>
            <a:pPr marL="457200" indent="-457200">
              <a:lnSpc>
                <a:spcPct val="140000"/>
              </a:lnSpc>
              <a:buAutoNum type="alphaUcParenBoth"/>
            </a:pPr>
            <a:r>
              <a:rPr lang="en-US" dirty="0"/>
              <a:t>No</a:t>
            </a:r>
          </a:p>
          <a:p>
            <a:pPr marL="457200" indent="-457200">
              <a:lnSpc>
                <a:spcPct val="140000"/>
              </a:lnSpc>
              <a:buAutoNum type="alphaUcParenBoth"/>
            </a:pPr>
            <a:endParaRPr lang="en-US" sz="1300" dirty="0"/>
          </a:p>
          <a:p>
            <a:pPr marL="0" indent="0">
              <a:lnSpc>
                <a:spcPct val="140000"/>
              </a:lnSpc>
              <a:buNone/>
            </a:pPr>
            <a:endParaRPr lang="en-US" sz="1300" dirty="0"/>
          </a:p>
        </p:txBody>
      </p:sp>
      <p:pic>
        <p:nvPicPr>
          <p:cNvPr id="7" name="btnInknoeActivity" descr="A blue rectangle with white text&#10;&#10;Description automatically generated">
            <a:extLst>
              <a:ext uri="{FF2B5EF4-FFF2-40B4-BE49-F238E27FC236}">
                <a16:creationId xmlns:a16="http://schemas.microsoft.com/office/drawing/2014/main" id="{AC548620-21AE-8DB5-98AB-47ACB126AC99}"/>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3863975" y="4888662"/>
            <a:ext cx="4460875" cy="1148675"/>
          </a:xfrm>
          <a:prstGeom prst="rect">
            <a:avLst/>
          </a:prstGeom>
        </p:spPr>
      </p:pic>
    </p:spTree>
    <p:extLst>
      <p:ext uri="{BB962C8B-B14F-4D97-AF65-F5344CB8AC3E}">
        <p14:creationId xmlns:p14="http://schemas.microsoft.com/office/powerpoint/2010/main" val="394480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1CE8-559B-3556-F353-928D39ECAFB1}"/>
              </a:ext>
            </a:extLst>
          </p:cNvPr>
          <p:cNvSpPr>
            <a:spLocks noGrp="1"/>
          </p:cNvSpPr>
          <p:nvPr>
            <p:ph type="title"/>
          </p:nvPr>
        </p:nvSpPr>
        <p:spPr>
          <a:xfrm>
            <a:off x="5868557" y="1138036"/>
            <a:ext cx="5444382" cy="1402470"/>
          </a:xfrm>
        </p:spPr>
        <p:txBody>
          <a:bodyPr vert="horz" lIns="91440" tIns="45720" rIns="91440" bIns="45720" rtlCol="0" anchor="t" anchorCtr="0">
            <a:normAutofit/>
          </a:bodyPr>
          <a:lstStyle/>
          <a:p>
            <a:r>
              <a:rPr lang="en-US" sz="3000" cap="none" spc="0" baseline="0"/>
              <a:t>The Ethics of Witness Preparation:  Unethical Conduct During Witness Testimony</a:t>
            </a:r>
          </a:p>
        </p:txBody>
      </p:sp>
      <p:pic>
        <p:nvPicPr>
          <p:cNvPr id="6" name="Content Placeholder 5" descr="A person using a phone&#10;&#10;Description automatically generated">
            <a:extLst>
              <a:ext uri="{FF2B5EF4-FFF2-40B4-BE49-F238E27FC236}">
                <a16:creationId xmlns:a16="http://schemas.microsoft.com/office/drawing/2014/main" id="{43C1FD9C-9166-0655-D60E-6B2415C135C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56" r="57310"/>
          <a:stretch/>
        </p:blipFill>
        <p:spPr>
          <a:xfrm>
            <a:off x="-1" y="10"/>
            <a:ext cx="5151179" cy="6857990"/>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3CA155-50A8-4910-E7DA-DD57E9687654}"/>
              </a:ext>
            </a:extLst>
          </p:cNvPr>
          <p:cNvSpPr>
            <a:spLocks noGrp="1"/>
          </p:cNvSpPr>
          <p:nvPr>
            <p:ph sz="half" idx="1"/>
          </p:nvPr>
        </p:nvSpPr>
        <p:spPr>
          <a:xfrm>
            <a:off x="5868557" y="2551176"/>
            <a:ext cx="5444382" cy="3591207"/>
          </a:xfrm>
        </p:spPr>
        <p:txBody>
          <a:bodyPr vert="horz" lIns="91440" tIns="45720" rIns="91440" bIns="45720" rtlCol="0">
            <a:normAutofit/>
          </a:bodyPr>
          <a:lstStyle/>
          <a:p>
            <a:pPr marL="0" indent="0">
              <a:buNone/>
            </a:pPr>
            <a:r>
              <a:rPr lang="en-US" sz="2400" b="1" i="1" dirty="0">
                <a:effectLst/>
              </a:rPr>
              <a:t>In re </a:t>
            </a:r>
            <a:r>
              <a:rPr lang="en-US" sz="2400" b="1" dirty="0">
                <a:effectLst/>
              </a:rPr>
              <a:t>Claridge, PDJ 2021-9088 (Ariz. Jan. 21, 2022) </a:t>
            </a:r>
            <a:endParaRPr lang="en-US" sz="2400" b="1" dirty="0"/>
          </a:p>
          <a:p>
            <a:r>
              <a:rPr lang="en-US" sz="2400" dirty="0"/>
              <a:t>Lawyer provided answers to Client during a video deposition</a:t>
            </a:r>
          </a:p>
          <a:p>
            <a:r>
              <a:rPr lang="en-US" sz="2400" dirty="0"/>
              <a:t>Lawyer was off camera. Used chat feature of video conferencing system to provide answers.</a:t>
            </a:r>
          </a:p>
        </p:txBody>
      </p:sp>
    </p:spTree>
    <p:extLst>
      <p:ext uri="{BB962C8B-B14F-4D97-AF65-F5344CB8AC3E}">
        <p14:creationId xmlns:p14="http://schemas.microsoft.com/office/powerpoint/2010/main" val="179029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1CE8-559B-3556-F353-928D39ECAFB1}"/>
              </a:ext>
            </a:extLst>
          </p:cNvPr>
          <p:cNvSpPr>
            <a:spLocks noGrp="1"/>
          </p:cNvSpPr>
          <p:nvPr>
            <p:ph type="title"/>
          </p:nvPr>
        </p:nvSpPr>
        <p:spPr>
          <a:xfrm>
            <a:off x="5868557" y="1138036"/>
            <a:ext cx="5444382" cy="1402470"/>
          </a:xfrm>
        </p:spPr>
        <p:txBody>
          <a:bodyPr vert="horz" lIns="91440" tIns="45720" rIns="91440" bIns="45720" rtlCol="0" anchor="t" anchorCtr="0">
            <a:normAutofit/>
          </a:bodyPr>
          <a:lstStyle/>
          <a:p>
            <a:r>
              <a:rPr lang="en-US" sz="3000" cap="none" spc="0" baseline="0"/>
              <a:t>The Ethics of Witness Preparation:  Unethical </a:t>
            </a:r>
            <a:r>
              <a:rPr lang="en-US" sz="3000" dirty="0"/>
              <a:t>Conduct During Witness Testimony</a:t>
            </a:r>
            <a:endParaRPr lang="en-US" sz="3000" cap="none" spc="0" baseline="0"/>
          </a:p>
        </p:txBody>
      </p:sp>
      <p:pic>
        <p:nvPicPr>
          <p:cNvPr id="6" name="Content Placeholder 5" descr="A person using a phone&#10;&#10;Description automatically generated">
            <a:extLst>
              <a:ext uri="{FF2B5EF4-FFF2-40B4-BE49-F238E27FC236}">
                <a16:creationId xmlns:a16="http://schemas.microsoft.com/office/drawing/2014/main" id="{43C1FD9C-9166-0655-D60E-6B2415C135C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56" r="57310"/>
          <a:stretch/>
        </p:blipFill>
        <p:spPr>
          <a:xfrm>
            <a:off x="-1" y="10"/>
            <a:ext cx="5151179" cy="6857990"/>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3CA155-50A8-4910-E7DA-DD57E9687654}"/>
              </a:ext>
            </a:extLst>
          </p:cNvPr>
          <p:cNvSpPr>
            <a:spLocks noGrp="1"/>
          </p:cNvSpPr>
          <p:nvPr>
            <p:ph sz="half" idx="1"/>
          </p:nvPr>
        </p:nvSpPr>
        <p:spPr>
          <a:xfrm>
            <a:off x="5868557" y="2551176"/>
            <a:ext cx="5444382" cy="3591207"/>
          </a:xfrm>
        </p:spPr>
        <p:txBody>
          <a:bodyPr vert="horz" lIns="91440" tIns="45720" rIns="91440" bIns="45720" rtlCol="0">
            <a:normAutofit/>
          </a:bodyPr>
          <a:lstStyle/>
          <a:p>
            <a:pPr marL="0" indent="0">
              <a:buNone/>
            </a:pPr>
            <a:r>
              <a:rPr lang="en-US" sz="2400" b="1" i="1" dirty="0"/>
              <a:t>Barksdale School Portraits, LLC v. Williams, 339 F.R.D. 341 (D. Mass. 2021)</a:t>
            </a:r>
          </a:p>
          <a:p>
            <a:r>
              <a:rPr lang="en-US" sz="2400" dirty="0"/>
              <a:t>Lawyer whispers answers to Client during Zoom deposition </a:t>
            </a:r>
          </a:p>
        </p:txBody>
      </p:sp>
    </p:spTree>
    <p:extLst>
      <p:ext uri="{BB962C8B-B14F-4D97-AF65-F5344CB8AC3E}">
        <p14:creationId xmlns:p14="http://schemas.microsoft.com/office/powerpoint/2010/main" val="108891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877943-9C17-4070-A9CC-80E8530201BF}"/>
              </a:ext>
            </a:extLst>
          </p:cNvPr>
          <p:cNvSpPr>
            <a:spLocks noGrp="1"/>
          </p:cNvSpPr>
          <p:nvPr>
            <p:ph idx="1"/>
          </p:nvPr>
        </p:nvSpPr>
        <p:spPr>
          <a:xfrm>
            <a:off x="6597748" y="225083"/>
            <a:ext cx="5008098" cy="5394666"/>
          </a:xfrm>
          <a:solidFill>
            <a:schemeClr val="accent2">
              <a:lumMod val="20000"/>
              <a:lumOff val="80000"/>
            </a:schemeClr>
          </a:solidFill>
        </p:spPr>
        <p:txBody>
          <a:bodyPr>
            <a:noAutofit/>
          </a:bodyPr>
          <a:lstStyle/>
          <a:p>
            <a:pPr marL="0" indent="0">
              <a:lnSpc>
                <a:spcPct val="140000"/>
              </a:lnSpc>
              <a:buNone/>
            </a:pPr>
            <a:r>
              <a:rPr lang="en-US" sz="1600" b="1" dirty="0"/>
              <a:t>Which of the following is not an actual attorney ethics news item from 2024?</a:t>
            </a:r>
          </a:p>
          <a:p>
            <a:pPr marL="342900" indent="-342900">
              <a:lnSpc>
                <a:spcPct val="140000"/>
              </a:lnSpc>
              <a:buFont typeface="+mj-lt"/>
              <a:buAutoNum type="alphaUcPeriod"/>
            </a:pPr>
            <a:r>
              <a:rPr lang="en-US" sz="1600" dirty="0"/>
              <a:t>Colorado lawyer censured after calling other lawyer a “terrible f-----g lawyer” and “a disgrace to the Colorado Bar” in a demand letter. </a:t>
            </a:r>
          </a:p>
          <a:p>
            <a:pPr marL="342900" indent="-342900">
              <a:lnSpc>
                <a:spcPct val="140000"/>
              </a:lnSpc>
              <a:buFont typeface="+mj-lt"/>
              <a:buAutoNum type="alphaUcPeriod"/>
            </a:pPr>
            <a:r>
              <a:rPr lang="en-US" sz="1600" dirty="0"/>
              <a:t>Massachusetts lawyer publicly reprimanded after mistakenly emailing opposing counsel with plan to avoid judge’s phone call. </a:t>
            </a:r>
          </a:p>
          <a:p>
            <a:pPr marL="342900" indent="-342900">
              <a:lnSpc>
                <a:spcPct val="140000"/>
              </a:lnSpc>
              <a:buFont typeface="+mj-lt"/>
              <a:buAutoNum type="alphaUcPeriod"/>
            </a:pPr>
            <a:r>
              <a:rPr lang="en-US" sz="1600" dirty="0"/>
              <a:t>Tennessee lawyer suspended after punching Alabama football fan in a bar.</a:t>
            </a:r>
          </a:p>
          <a:p>
            <a:pPr marL="342900" indent="-342900">
              <a:lnSpc>
                <a:spcPct val="140000"/>
              </a:lnSpc>
              <a:buFont typeface="+mj-lt"/>
              <a:buAutoNum type="alphaUcPeriod"/>
            </a:pPr>
            <a:r>
              <a:rPr lang="en-US" sz="1600" dirty="0"/>
              <a:t>Wisconsin lawyer disbarred after threatening to sue client’s grandparents unless she waived attorney-client privilege so that lawyer could write a book about client’s case.</a:t>
            </a:r>
          </a:p>
          <a:p>
            <a:pPr marL="0" indent="0">
              <a:lnSpc>
                <a:spcPct val="140000"/>
              </a:lnSpc>
              <a:buNone/>
            </a:pPr>
            <a:endParaRPr lang="en-US" sz="1600" dirty="0"/>
          </a:p>
          <a:p>
            <a:pPr marL="457200" indent="-457200">
              <a:lnSpc>
                <a:spcPct val="140000"/>
              </a:lnSpc>
              <a:buFont typeface="+mj-lt"/>
              <a:buAutoNum type="alphaUcPeriod"/>
            </a:pPr>
            <a:endParaRPr lang="en-US" sz="1600" dirty="0"/>
          </a:p>
        </p:txBody>
      </p:sp>
      <p:pic>
        <p:nvPicPr>
          <p:cNvPr id="4" name="Picture 3">
            <a:extLst>
              <a:ext uri="{FF2B5EF4-FFF2-40B4-BE49-F238E27FC236}">
                <a16:creationId xmlns:a16="http://schemas.microsoft.com/office/drawing/2014/main" id="{36BB2B17-E7C4-9D65-9FFA-F7DEC1BEE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23" y="924449"/>
            <a:ext cx="4819182" cy="4401178"/>
          </a:xfrm>
          <a:prstGeom prst="rect">
            <a:avLst/>
          </a:prstGeom>
        </p:spPr>
      </p:pic>
      <p:pic>
        <p:nvPicPr>
          <p:cNvPr id="7" name="btnInknoeActivity">
            <a:extLst>
              <a:ext uri="{FF2B5EF4-FFF2-40B4-BE49-F238E27FC236}">
                <a16:creationId xmlns:a16="http://schemas.microsoft.com/office/drawing/2014/main" id="{EDB1AC0C-7324-6E25-84BF-D90865D0CFB4}"/>
              </a:ext>
            </a:extLst>
          </p:cNvPr>
          <p:cNvPicPr>
            <a:picLocks noChangeAspect="1"/>
          </p:cNvPicPr>
          <p:nvPr>
            <p:custDataLst>
              <p:tags r:id="rId1"/>
            </p:custDataLst>
          </p:nvPr>
        </p:nvPicPr>
        <p:blipFill>
          <a:blip r:embed="rId4" r:link="rId5">
            <a:extLst>
              <a:ext uri="{28A0092B-C50C-407E-A947-70E740481C1C}">
                <a14:useLocalDpi xmlns:a14="http://schemas.microsoft.com/office/drawing/2010/main" val="0"/>
              </a:ext>
            </a:extLst>
          </a:blip>
          <a:stretch>
            <a:fillRect/>
          </a:stretch>
        </p:blipFill>
        <p:spPr>
          <a:xfrm>
            <a:off x="7643702" y="5876925"/>
            <a:ext cx="2219546" cy="571500"/>
          </a:xfrm>
          <a:prstGeom prst="rect">
            <a:avLst/>
          </a:prstGeom>
        </p:spPr>
      </p:pic>
    </p:spTree>
    <p:extLst>
      <p:ext uri="{BB962C8B-B14F-4D97-AF65-F5344CB8AC3E}">
        <p14:creationId xmlns:p14="http://schemas.microsoft.com/office/powerpoint/2010/main" val="30348679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typing on a computer&#10;&#10;Description automatically generated">
            <a:extLst>
              <a:ext uri="{FF2B5EF4-FFF2-40B4-BE49-F238E27FC236}">
                <a16:creationId xmlns:a16="http://schemas.microsoft.com/office/drawing/2014/main" id="{50692A05-40F9-8507-607B-A39F15C23DEF}"/>
              </a:ext>
            </a:extLst>
          </p:cNvPr>
          <p:cNvPicPr>
            <a:picLocks noChangeAspect="1"/>
          </p:cNvPicPr>
          <p:nvPr/>
        </p:nvPicPr>
        <p:blipFill rotWithShape="1">
          <a:blip r:embed="rId2"/>
          <a:srcRect t="4687" b="4220"/>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38AFB1E-BCB9-9E5A-A340-01CD2B48EA48}"/>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rgbClr val="FFFFFF"/>
                </a:solidFill>
                <a:latin typeface="+mj-lt"/>
                <a:ea typeface="+mj-ea"/>
                <a:cs typeface="+mj-cs"/>
              </a:rPr>
              <a:t>Confidentiality Obligations of Lawyers Posting to Listservs</a:t>
            </a:r>
          </a:p>
          <a:p>
            <a:pPr algn="ctr">
              <a:lnSpc>
                <a:spcPct val="90000"/>
              </a:lnSpc>
              <a:spcBef>
                <a:spcPct val="0"/>
              </a:spcBef>
              <a:spcAft>
                <a:spcPts val="600"/>
              </a:spcAft>
            </a:pPr>
            <a:endParaRPr lang="en-US" sz="5200" dirty="0">
              <a:solidFill>
                <a:srgbClr val="FFFFFF"/>
              </a:solidFill>
              <a:latin typeface="+mj-lt"/>
              <a:ea typeface="+mj-ea"/>
              <a:cs typeface="+mj-cs"/>
            </a:endParaRPr>
          </a:p>
        </p:txBody>
      </p:sp>
    </p:spTree>
    <p:extLst>
      <p:ext uri="{BB962C8B-B14F-4D97-AF65-F5344CB8AC3E}">
        <p14:creationId xmlns:p14="http://schemas.microsoft.com/office/powerpoint/2010/main" val="370508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999796"/>
          </a:xfrm>
        </p:spPr>
        <p:txBody>
          <a:bodyPr vert="horz" wrap="square" lIns="91440" tIns="45720" rIns="91440" bIns="45720" rtlCol="0" anchor="b" anchorCtr="0">
            <a:noAutofit/>
          </a:bodyPr>
          <a:lstStyle/>
          <a:p>
            <a:pPr algn="ctr">
              <a:lnSpc>
                <a:spcPct val="90000"/>
              </a:lnSpc>
            </a:pPr>
            <a:r>
              <a:rPr lang="en-US" sz="3600" kern="1200" cap="none" spc="0" baseline="0" dirty="0">
                <a:solidFill>
                  <a:schemeClr val="tx1"/>
                </a:solidFill>
                <a:latin typeface="+mj-lt"/>
                <a:ea typeface="+mj-ea"/>
                <a:cs typeface="+mj-cs"/>
              </a:rPr>
              <a:t>Confidentiality Obligations of Lawyers Posting to Listservs</a:t>
            </a:r>
          </a:p>
        </p:txBody>
      </p: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00000"/>
              </a:lnSpc>
              <a:buNone/>
            </a:pPr>
            <a:r>
              <a:rPr lang="en-US" sz="1800" b="1" dirty="0"/>
              <a:t>ABA Formal Opinion 511 (2024):  Confidentiality Obligations of Lawyers Posting to Listservs</a:t>
            </a:r>
          </a:p>
          <a:p>
            <a:pPr marL="0" indent="0">
              <a:lnSpc>
                <a:spcPct val="100000"/>
              </a:lnSpc>
              <a:buNone/>
            </a:pPr>
            <a:endParaRPr lang="en-US" sz="1800" b="1" dirty="0"/>
          </a:p>
          <a:p>
            <a:pPr marL="0" indent="0">
              <a:lnSpc>
                <a:spcPct val="100000"/>
              </a:lnSpc>
              <a:buNone/>
            </a:pPr>
            <a:endParaRPr lang="en-US" sz="1800" dirty="0"/>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125458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mj-lt"/>
                <a:ea typeface="+mj-ea"/>
                <a:cs typeface="+mj-cs"/>
              </a:rPr>
              <a:t>Confidentiality Obligations of Lawyers Posting to Listservs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409444"/>
            <a:ext cx="5225578" cy="4118066"/>
          </a:xfrm>
        </p:spPr>
        <p:txBody>
          <a:bodyPr vert="horz" lIns="91440" tIns="45720" rIns="91440" bIns="45720" rtlCol="0" anchor="t">
            <a:noAutofit/>
          </a:bodyPr>
          <a:lstStyle/>
          <a:p>
            <a:pPr marL="0" indent="0">
              <a:buNone/>
            </a:pPr>
            <a:r>
              <a:rPr lang="en-US" sz="2200" dirty="0"/>
              <a:t>Lawyer is a sole practitioner. She is a member of an e-mail listserv maintained by a professional organization in Tennessee that provides members the opportunity to exchange ideas and respond to questions about problems and issues that arise in their practices. Lawyer encounters an unusual situation in a case she is handling and wishes to receive advice on how to proceed from knowledgeable colleagues who participate in her listserv.</a:t>
            </a:r>
          </a:p>
          <a:p>
            <a:pPr marL="0" indent="0">
              <a:buNone/>
            </a:pPr>
            <a:r>
              <a:rPr lang="en-US" sz="2200" dirty="0"/>
              <a:t>- Oregon Formal Op. No. 2011-184</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1887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3188E-E3C3-7283-FC16-59DB3F1720FA}"/>
              </a:ext>
            </a:extLst>
          </p:cNvPr>
          <p:cNvSpPr>
            <a:spLocks noGrp="1"/>
          </p:cNvSpPr>
          <p:nvPr>
            <p:ph type="title"/>
          </p:nvPr>
        </p:nvSpPr>
        <p:spPr>
          <a:xfrm>
            <a:off x="572493" y="238539"/>
            <a:ext cx="11018520" cy="1434415"/>
          </a:xfrm>
        </p:spPr>
        <p:txBody>
          <a:bodyPr vert="horz" lIns="91440" tIns="45720" rIns="91440" bIns="45720" rtlCol="0" anchor="b" anchorCtr="0">
            <a:normAutofit/>
          </a:bodyPr>
          <a:lstStyle/>
          <a:p>
            <a:r>
              <a:rPr lang="en-US" sz="5400" cap="none" spc="0" baseline="0"/>
              <a:t>The Duty of Confidentiality</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FA27D9-AAB8-696A-4847-856D5BF98FBF}"/>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r>
              <a:rPr lang="en-US" sz="2400" b="1" dirty="0"/>
              <a:t>TRPC Rule 1.6: Confidentiality of Information</a:t>
            </a:r>
          </a:p>
          <a:p>
            <a:pPr marL="0" indent="0">
              <a:buNone/>
            </a:pPr>
            <a:r>
              <a:rPr lang="en-US" sz="2400" dirty="0"/>
              <a:t>(a) A lawyer shall not reveal information relating to the representation of a client unless:</a:t>
            </a:r>
          </a:p>
          <a:p>
            <a:pPr marL="0" indent="0">
              <a:buNone/>
            </a:pPr>
            <a:r>
              <a:rPr lang="en-US" sz="2400" dirty="0"/>
              <a:t>(1) the client gives informed consent;</a:t>
            </a:r>
          </a:p>
          <a:p>
            <a:pPr marL="0" indent="0">
              <a:buNone/>
            </a:pPr>
            <a:r>
              <a:rPr lang="en-US" sz="2400" dirty="0"/>
              <a:t>(2) the disclosure is impliedly authorized in order to carry out the representation; or</a:t>
            </a:r>
          </a:p>
          <a:p>
            <a:pPr marL="0" indent="0">
              <a:buNone/>
            </a:pPr>
            <a:r>
              <a:rPr lang="en-US" sz="2400" dirty="0"/>
              <a:t>(3) the disclosure is permitted by paragraph (b) or required by paragraph (c).</a:t>
            </a:r>
          </a:p>
        </p:txBody>
      </p:sp>
      <p:pic>
        <p:nvPicPr>
          <p:cNvPr id="6" name="Content Placeholder 5" descr="Two men wearing hats and holding their finger to their lips&#10;&#10;Description automatically generated">
            <a:extLst>
              <a:ext uri="{FF2B5EF4-FFF2-40B4-BE49-F238E27FC236}">
                <a16:creationId xmlns:a16="http://schemas.microsoft.com/office/drawing/2014/main" id="{B77C996A-05BA-4535-09E1-D2E2246EA2B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690" r="23419" b="-1"/>
          <a:stretch/>
        </p:blipFill>
        <p:spPr>
          <a:xfrm>
            <a:off x="7675658" y="2093976"/>
            <a:ext cx="3941064" cy="4096512"/>
          </a:xfrm>
          <a:prstGeom prst="rect">
            <a:avLst/>
          </a:prstGeom>
        </p:spPr>
      </p:pic>
    </p:spTree>
    <p:extLst>
      <p:ext uri="{BB962C8B-B14F-4D97-AF65-F5344CB8AC3E}">
        <p14:creationId xmlns:p14="http://schemas.microsoft.com/office/powerpoint/2010/main" val="272251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a:solidFill>
                  <a:schemeClr val="tx1"/>
                </a:solidFill>
                <a:latin typeface="+mj-lt"/>
                <a:ea typeface="+mj-ea"/>
                <a:cs typeface="+mj-cs"/>
              </a:rPr>
              <a:t>ABA Formal Op. No. 98-411 (1998)</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630936" y="1996021"/>
            <a:ext cx="5458968" cy="2865958"/>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739128" y="2664886"/>
            <a:ext cx="5071872" cy="3550789"/>
          </a:xfrm>
        </p:spPr>
        <p:txBody>
          <a:bodyPr vert="horz" lIns="91440" tIns="45720" rIns="91440" bIns="45720" rtlCol="0" anchor="t">
            <a:noAutofit/>
          </a:bodyPr>
          <a:lstStyle/>
          <a:p>
            <a:r>
              <a:rPr lang="en-US" sz="2400" dirty="0"/>
              <a:t> Is a lawyer </a:t>
            </a:r>
            <a:r>
              <a:rPr lang="en-US" sz="2400" b="1" i="1" dirty="0"/>
              <a:t>impliedly authorized under Rule 1.6(a)(2) </a:t>
            </a:r>
            <a:r>
              <a:rPr lang="en-US" sz="2400" dirty="0"/>
              <a:t>to disclose anonymized information relating to the representation of a client </a:t>
            </a:r>
            <a:r>
              <a:rPr lang="en-US" sz="2400" b="1" i="1" dirty="0"/>
              <a:t>to another lawyer, outside the inquiring lawyer’s firm </a:t>
            </a:r>
            <a:r>
              <a:rPr lang="en-US" sz="2400" dirty="0"/>
              <a:t>and without the client’s informed consent, to obtain advice about a matter when the lawyer reasonably believes the disclosure will further the representation?</a:t>
            </a:r>
          </a:p>
        </p:txBody>
      </p:sp>
    </p:spTree>
    <p:extLst>
      <p:ext uri="{BB962C8B-B14F-4D97-AF65-F5344CB8AC3E}">
        <p14:creationId xmlns:p14="http://schemas.microsoft.com/office/powerpoint/2010/main" val="299051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dirty="0">
                <a:solidFill>
                  <a:schemeClr val="tx1"/>
                </a:solidFill>
                <a:latin typeface="+mj-lt"/>
                <a:ea typeface="+mj-ea"/>
                <a:cs typeface="+mj-cs"/>
              </a:rPr>
              <a:t>ABA Formal Op. No. 98-411 (1998)</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630936" y="1996021"/>
            <a:ext cx="5458968" cy="2865958"/>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739128" y="2664886"/>
            <a:ext cx="5060986" cy="3550789"/>
          </a:xfrm>
        </p:spPr>
        <p:txBody>
          <a:bodyPr vert="horz" lIns="91440" tIns="45720" rIns="91440" bIns="45720" rtlCol="0" anchor="t">
            <a:noAutofit/>
          </a:bodyPr>
          <a:lstStyle/>
          <a:p>
            <a:r>
              <a:rPr lang="en-US" sz="2400" dirty="0"/>
              <a:t> Is a lawyer </a:t>
            </a:r>
            <a:r>
              <a:rPr lang="en-US" sz="2400" b="1" i="1" dirty="0"/>
              <a:t>impliedly authorized under Rule 1.6(a)(2) </a:t>
            </a:r>
            <a:r>
              <a:rPr lang="en-US" sz="2400" dirty="0"/>
              <a:t>to disclose anonymized information relating to the representation of a client </a:t>
            </a:r>
            <a:r>
              <a:rPr lang="en-US" sz="2400" b="1" i="1" dirty="0"/>
              <a:t>to another lawyer, outside the inquiring lawyer’s firm </a:t>
            </a:r>
            <a:r>
              <a:rPr lang="en-US" sz="2400" dirty="0"/>
              <a:t>and without the client’s informed consent, to obtain advice about a matter when the lawyer reasonably believes the disclosure will further the representation?</a:t>
            </a:r>
          </a:p>
          <a:p>
            <a:pPr marL="0" indent="0">
              <a:buNone/>
            </a:pPr>
            <a:endParaRPr lang="en-US" sz="2400" dirty="0"/>
          </a:p>
        </p:txBody>
      </p:sp>
      <p:sp>
        <p:nvSpPr>
          <p:cNvPr id="4" name="TextBox 3">
            <a:extLst>
              <a:ext uri="{FF2B5EF4-FFF2-40B4-BE49-F238E27FC236}">
                <a16:creationId xmlns:a16="http://schemas.microsoft.com/office/drawing/2014/main" id="{D791780C-5971-64AA-6076-72A5DC7E29DC}"/>
              </a:ext>
            </a:extLst>
          </p:cNvPr>
          <p:cNvSpPr txBox="1"/>
          <p:nvPr/>
        </p:nvSpPr>
        <p:spPr>
          <a:xfrm>
            <a:off x="2242457" y="5562600"/>
            <a:ext cx="1861458" cy="707886"/>
          </a:xfrm>
          <a:prstGeom prst="rect">
            <a:avLst/>
          </a:prstGeom>
          <a:noFill/>
        </p:spPr>
        <p:txBody>
          <a:bodyPr wrap="square" rtlCol="0">
            <a:spAutoFit/>
          </a:bodyPr>
          <a:lstStyle/>
          <a:p>
            <a:pPr algn="ctr"/>
            <a:r>
              <a:rPr lang="en-US" sz="4000" dirty="0">
                <a:solidFill>
                  <a:srgbClr val="FF0000"/>
                </a:solidFill>
              </a:rPr>
              <a:t>Yes!</a:t>
            </a:r>
          </a:p>
        </p:txBody>
      </p:sp>
    </p:spTree>
    <p:extLst>
      <p:ext uri="{BB962C8B-B14F-4D97-AF65-F5344CB8AC3E}">
        <p14:creationId xmlns:p14="http://schemas.microsoft.com/office/powerpoint/2010/main" val="300473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ABA Formal Op. 511(2024)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400" dirty="0"/>
              <a:t> Is a lawyer is </a:t>
            </a:r>
            <a:r>
              <a:rPr lang="en-US" sz="2400" b="1" i="1" dirty="0"/>
              <a:t>impliedly authorized under Rule 1.6(a)(2) </a:t>
            </a:r>
            <a:r>
              <a:rPr lang="en-US" sz="2400" dirty="0"/>
              <a:t>to reveal similar information relating to the representation of a client to a wider group of lawyers by posting an inquiry or comment </a:t>
            </a:r>
            <a:r>
              <a:rPr lang="en-US" sz="2400" b="1" i="1" dirty="0"/>
              <a:t>on a listserv</a:t>
            </a:r>
            <a:r>
              <a:rPr lang="en-US" sz="2400" dirty="0"/>
              <a:t>?</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6099048" y="1996021"/>
            <a:ext cx="5458968" cy="2865958"/>
          </a:xfrm>
          <a:prstGeom prst="rect">
            <a:avLst/>
          </a:prstGeom>
        </p:spPr>
      </p:pic>
    </p:spTree>
    <p:extLst>
      <p:ext uri="{BB962C8B-B14F-4D97-AF65-F5344CB8AC3E}">
        <p14:creationId xmlns:p14="http://schemas.microsoft.com/office/powerpoint/2010/main" val="335634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107304-1AB5-AA23-530E-11F7AEC9753C}"/>
              </a:ext>
            </a:extLst>
          </p:cNvPr>
          <p:cNvSpPr>
            <a:spLocks noGrp="1"/>
          </p:cNvSpPr>
          <p:nvPr>
            <p:ph type="title"/>
          </p:nvPr>
        </p:nvSpPr>
        <p:spPr>
          <a:xfrm>
            <a:off x="5297762" y="329184"/>
            <a:ext cx="6251110" cy="1783080"/>
          </a:xfrm>
        </p:spPr>
        <p:txBody>
          <a:bodyPr vert="horz" lIns="91440" tIns="45720" rIns="91440" bIns="45720" rtlCol="0" anchor="b" anchorCtr="0">
            <a:normAutofit/>
          </a:bodyPr>
          <a:lstStyle/>
          <a:p>
            <a:r>
              <a:rPr lang="en-US" sz="3000" cap="none" spc="0" baseline="0" dirty="0"/>
              <a:t>The General Conflict of Interest Rule for a Lawyer who has Formerly Served as a Public Officer or Employee of the Government:  Rule 1.11(a)</a:t>
            </a:r>
          </a:p>
        </p:txBody>
      </p:sp>
      <p:pic>
        <p:nvPicPr>
          <p:cNvPr id="8" name="Content Placeholder 7" descr="A red cover with blue text&#10;&#10;Description automatically generated">
            <a:extLst>
              <a:ext uri="{FF2B5EF4-FFF2-40B4-BE49-F238E27FC236}">
                <a16:creationId xmlns:a16="http://schemas.microsoft.com/office/drawing/2014/main" id="{847431F8-FFF8-EB92-4589-4C0DA5E59B98}"/>
              </a:ext>
            </a:extLst>
          </p:cNvPr>
          <p:cNvPicPr>
            <a:picLocks noGrp="1" noChangeAspect="1"/>
          </p:cNvPicPr>
          <p:nvPr>
            <p:ph sz="half" idx="2"/>
          </p:nvPr>
        </p:nvPicPr>
        <p:blipFill rotWithShape="1">
          <a:blip r:embed="rId2"/>
          <a:srcRect r="1" b="115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ED068B-3AC7-A909-0CEF-A3EF1C9AC715}"/>
              </a:ext>
            </a:extLst>
          </p:cNvPr>
          <p:cNvSpPr>
            <a:spLocks noGrp="1"/>
          </p:cNvSpPr>
          <p:nvPr>
            <p:ph sz="half" idx="1"/>
          </p:nvPr>
        </p:nvSpPr>
        <p:spPr>
          <a:xfrm>
            <a:off x="5297762" y="2706624"/>
            <a:ext cx="6251110" cy="3483864"/>
          </a:xfrm>
        </p:spPr>
        <p:txBody>
          <a:bodyPr vert="horz" lIns="91440" tIns="45720" rIns="91440" bIns="45720" rtlCol="0">
            <a:normAutofit fontScale="92500"/>
          </a:bodyPr>
          <a:lstStyle/>
          <a:p>
            <a:pPr marL="0" indent="0">
              <a:buNone/>
            </a:pPr>
            <a:r>
              <a:rPr lang="en-US" sz="2400" dirty="0"/>
              <a:t>(a): Except as law may otherwise expressly permit, a lawyer who has formerly served as a public officer or employee of the government:</a:t>
            </a:r>
          </a:p>
          <a:p>
            <a:pPr marL="0" indent="0">
              <a:buNone/>
            </a:pPr>
            <a:r>
              <a:rPr lang="en-US" sz="2400" dirty="0"/>
              <a:t>…</a:t>
            </a:r>
          </a:p>
          <a:p>
            <a:pPr marL="0" indent="0">
              <a:buNone/>
            </a:pPr>
            <a:r>
              <a:rPr lang="en-US" sz="2400" dirty="0"/>
              <a:t>(2) shall not otherwise represent a client in connection with </a:t>
            </a:r>
            <a:r>
              <a:rPr lang="en-US" sz="2400" b="1" i="1" dirty="0"/>
              <a:t>a matter in which the lawyer participated personally and substantially </a:t>
            </a:r>
            <a:r>
              <a:rPr lang="en-US" sz="2400" dirty="0"/>
              <a:t>as a public officer or employee, unless the appropriate government agency gives its informed consent, confirmed in writing, to the representation.</a:t>
            </a:r>
          </a:p>
        </p:txBody>
      </p:sp>
    </p:spTree>
    <p:extLst>
      <p:ext uri="{BB962C8B-B14F-4D97-AF65-F5344CB8AC3E}">
        <p14:creationId xmlns:p14="http://schemas.microsoft.com/office/powerpoint/2010/main" val="126307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ABA Formal Op. 511(2024)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400" dirty="0"/>
              <a:t> Is a lawyer is </a:t>
            </a:r>
            <a:r>
              <a:rPr lang="en-US" sz="2400" b="1" i="1" dirty="0"/>
              <a:t>impliedly authorized under Rule 1.6(a)(2) </a:t>
            </a:r>
            <a:r>
              <a:rPr lang="en-US" sz="2400" dirty="0"/>
              <a:t>to reveal similar information relating to the representation of a client to a wider group of lawyers by posting an inquiry or comment </a:t>
            </a:r>
            <a:r>
              <a:rPr lang="en-US" sz="2400" b="1" i="1" dirty="0"/>
              <a:t>on a listserv</a:t>
            </a:r>
            <a:r>
              <a:rPr lang="en-US" sz="2400" dirty="0"/>
              <a:t>?</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6099048" y="1996021"/>
            <a:ext cx="5458968" cy="2865958"/>
          </a:xfrm>
          <a:prstGeom prst="rect">
            <a:avLst/>
          </a:prstGeom>
        </p:spPr>
      </p:pic>
      <p:sp>
        <p:nvSpPr>
          <p:cNvPr id="4" name="TextBox 3">
            <a:extLst>
              <a:ext uri="{FF2B5EF4-FFF2-40B4-BE49-F238E27FC236}">
                <a16:creationId xmlns:a16="http://schemas.microsoft.com/office/drawing/2014/main" id="{DDB91539-AEE4-92AB-8E6A-57A4B2AE1E08}"/>
              </a:ext>
            </a:extLst>
          </p:cNvPr>
          <p:cNvSpPr txBox="1"/>
          <p:nvPr/>
        </p:nvSpPr>
        <p:spPr>
          <a:xfrm>
            <a:off x="2122714" y="5573486"/>
            <a:ext cx="1328057" cy="707886"/>
          </a:xfrm>
          <a:prstGeom prst="rect">
            <a:avLst/>
          </a:prstGeom>
          <a:noFill/>
        </p:spPr>
        <p:txBody>
          <a:bodyPr wrap="square" rtlCol="0">
            <a:spAutoFit/>
          </a:bodyPr>
          <a:lstStyle/>
          <a:p>
            <a:pPr algn="ctr"/>
            <a:r>
              <a:rPr lang="en-US" sz="4000" dirty="0">
                <a:solidFill>
                  <a:srgbClr val="FF0000"/>
                </a:solidFill>
              </a:rPr>
              <a:t>No!</a:t>
            </a:r>
          </a:p>
        </p:txBody>
      </p:sp>
    </p:spTree>
    <p:extLst>
      <p:ext uri="{BB962C8B-B14F-4D97-AF65-F5344CB8AC3E}">
        <p14:creationId xmlns:p14="http://schemas.microsoft.com/office/powerpoint/2010/main" val="24806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ABA Formal Op. 511(2024)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lnSpcReduction="10000"/>
          </a:bodyPr>
          <a:lstStyle/>
          <a:p>
            <a:r>
              <a:rPr lang="en-US" sz="2400" dirty="0"/>
              <a:t> “Participation in most lawyer listserv discussion groups is significantly different from seeking out an individual lawyer or personally selected group of lawyers practicing in other firms for a consultation about a matter.”</a:t>
            </a:r>
          </a:p>
          <a:p>
            <a:pPr lvl="1"/>
            <a:r>
              <a:rPr lang="en-US" sz="2000" dirty="0"/>
              <a:t>Lawyers don’t necessarily know each other</a:t>
            </a:r>
          </a:p>
          <a:p>
            <a:pPr lvl="1"/>
            <a:r>
              <a:rPr lang="en-US" sz="2000" dirty="0"/>
              <a:t>It’s possible the opposing lawyer is on the same listserv</a:t>
            </a:r>
          </a:p>
          <a:p>
            <a:pPr lvl="1"/>
            <a:r>
              <a:rPr lang="en-US" sz="2000" dirty="0"/>
              <a:t>Harder to prevent the information from being disclosed to others</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7631321" y="2660904"/>
            <a:ext cx="3929743" cy="2201075"/>
          </a:xfrm>
          <a:prstGeom prst="rect">
            <a:avLst/>
          </a:prstGeom>
        </p:spPr>
      </p:pic>
    </p:spTree>
    <p:extLst>
      <p:ext uri="{BB962C8B-B14F-4D97-AF65-F5344CB8AC3E}">
        <p14:creationId xmlns:p14="http://schemas.microsoft.com/office/powerpoint/2010/main" val="341941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mj-lt"/>
                <a:ea typeface="+mj-ea"/>
                <a:cs typeface="+mj-cs"/>
              </a:rPr>
              <a:t>Confidentiality Obligations of Lawyers Posting to Listservs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posts the following question on the listserv:  “Does anyone know of useful case law on whether a warrantless search of a garbage bin outside a residence violates the Fourth Amendment?”</a:t>
            </a:r>
          </a:p>
          <a:p>
            <a:pPr marL="0" indent="0">
              <a:buNone/>
            </a:pPr>
            <a:endParaRPr lang="en-US" sz="2200" dirty="0"/>
          </a:p>
          <a:p>
            <a:pPr marL="0" indent="0">
              <a:buNone/>
            </a:pPr>
            <a:endParaRPr lang="en-US" sz="2200" dirty="0"/>
          </a:p>
          <a:p>
            <a:pPr marL="0" indent="0">
              <a:buNone/>
            </a:pPr>
            <a:r>
              <a:rPr lang="en-US" sz="2200" b="1" dirty="0"/>
              <a:t>Question</a:t>
            </a:r>
            <a:r>
              <a:rPr lang="en-US" sz="2200" dirty="0"/>
              <a:t>:  Has Lawyer violated his duty of confidentiality under Rule 1.6?</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90694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mj-lt"/>
                <a:ea typeface="+mj-ea"/>
                <a:cs typeface="+mj-cs"/>
              </a:rPr>
              <a:t>Confidentiality Obligations of Lawyers Posting to Listservs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660904"/>
            <a:ext cx="5225578" cy="3866606"/>
          </a:xfrm>
        </p:spPr>
        <p:txBody>
          <a:bodyPr vert="horz" lIns="91440" tIns="45720" rIns="91440" bIns="45720" rtlCol="0" anchor="t">
            <a:noAutofit/>
          </a:bodyPr>
          <a:lstStyle/>
          <a:p>
            <a:pPr marL="0" indent="0">
              <a:buNone/>
            </a:pPr>
            <a:r>
              <a:rPr lang="en-US" sz="2200" dirty="0"/>
              <a:t>Lawyer posts the following question on the listserv:  “Does anyone know of useful case law on whether a warrantless search of a garbage bin outside a residence violates the Fourth Amendment?”</a:t>
            </a:r>
          </a:p>
          <a:p>
            <a:pPr marL="0" indent="0">
              <a:buNone/>
            </a:pPr>
            <a:endParaRPr lang="en-US" sz="2200" dirty="0"/>
          </a:p>
          <a:p>
            <a:pPr marL="0" indent="0">
              <a:buNone/>
            </a:pPr>
            <a:endParaRPr lang="en-US" sz="2200" dirty="0"/>
          </a:p>
          <a:p>
            <a:pPr marL="0" indent="0">
              <a:buNone/>
            </a:pPr>
            <a:r>
              <a:rPr lang="en-US" sz="2200" b="1" dirty="0"/>
              <a:t>Question</a:t>
            </a:r>
            <a:r>
              <a:rPr lang="en-US" sz="2200" dirty="0"/>
              <a:t>:  Has Lawyer violated his duty of confidentiality under Rule 1.6?</a:t>
            </a:r>
          </a:p>
          <a:p>
            <a:pPr marL="0" indent="0">
              <a:buNone/>
            </a:pPr>
            <a:endParaRPr lang="en-US" sz="2200" dirty="0"/>
          </a:p>
          <a:p>
            <a:pPr marL="0" indent="0">
              <a:buNone/>
            </a:pPr>
            <a:r>
              <a:rPr lang="en-US" sz="2200" b="1" dirty="0"/>
              <a:t>Answer:  </a:t>
            </a:r>
            <a:r>
              <a:rPr lang="en-US" sz="2200" dirty="0"/>
              <a:t>Probably not</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420379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4DB94-E4D2-3313-057D-E53DC77718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mj-lt"/>
                <a:ea typeface="+mj-ea"/>
                <a:cs typeface="+mj-cs"/>
              </a:rPr>
              <a:t>Confidentiality Obligations of Lawyers Posting to Listservs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CF0FB4-9F16-EB3D-A708-C6AD9E028770}"/>
              </a:ext>
            </a:extLst>
          </p:cNvPr>
          <p:cNvSpPr>
            <a:spLocks noGrp="1"/>
          </p:cNvSpPr>
          <p:nvPr>
            <p:ph sz="half" idx="1"/>
          </p:nvPr>
        </p:nvSpPr>
        <p:spPr>
          <a:xfrm>
            <a:off x="630936" y="2481943"/>
            <a:ext cx="5225578" cy="4045567"/>
          </a:xfrm>
        </p:spPr>
        <p:txBody>
          <a:bodyPr vert="horz" lIns="91440" tIns="45720" rIns="91440" bIns="45720" rtlCol="0" anchor="t">
            <a:noAutofit/>
          </a:bodyPr>
          <a:lstStyle/>
          <a:p>
            <a:pPr marL="0" indent="0">
              <a:buNone/>
            </a:pPr>
            <a:r>
              <a:rPr lang="en-US" sz="2200" dirty="0"/>
              <a:t>Lawyer posts the following question on the listserv:  “Hypothetically, I’ve got a client in Soddy Daisy. The cops conducted a warrantless search of a garbage bin outside his residence. Does anyone know of any relevant caselaw?” There was recently a news story in the media about the arrest of an individual in Soddy Daisy based on a police search of a garbage bin.</a:t>
            </a:r>
            <a:endParaRPr lang="en-US" sz="2200" b="1" dirty="0"/>
          </a:p>
          <a:p>
            <a:pPr marL="0" indent="0">
              <a:buNone/>
            </a:pPr>
            <a:r>
              <a:rPr lang="en-US" sz="2200" b="1" dirty="0"/>
              <a:t>Question</a:t>
            </a:r>
            <a:r>
              <a:rPr lang="en-US" sz="2200" dirty="0"/>
              <a:t>:  Has Lawyer violated his duty of confidentiality under Rule 1.6?</a:t>
            </a:r>
          </a:p>
        </p:txBody>
      </p:sp>
      <p:pic>
        <p:nvPicPr>
          <p:cNvPr id="6" name="Content Placeholder 5" descr="A black and white sign with white text&#10;&#10;Description automatically generated">
            <a:extLst>
              <a:ext uri="{FF2B5EF4-FFF2-40B4-BE49-F238E27FC236}">
                <a16:creationId xmlns:a16="http://schemas.microsoft.com/office/drawing/2014/main" id="{ED8B905B-07CF-3F50-42C9-606ADE28199A}"/>
              </a:ext>
            </a:extLst>
          </p:cNvPr>
          <p:cNvPicPr>
            <a:picLocks noGrp="1" noChangeAspect="1"/>
          </p:cNvPicPr>
          <p:nvPr>
            <p:ph sz="half" idx="2"/>
          </p:nvPr>
        </p:nvPicPr>
        <p:blipFill>
          <a:blip r:embed="rId2"/>
          <a:stretch>
            <a:fillRect/>
          </a:stretch>
        </p:blipFill>
        <p:spPr>
          <a:xfrm>
            <a:off x="6099048" y="1968726"/>
            <a:ext cx="5458968" cy="2920547"/>
          </a:xfrm>
          <a:prstGeom prst="rect">
            <a:avLst/>
          </a:prstGeom>
        </p:spPr>
      </p:pic>
    </p:spTree>
    <p:extLst>
      <p:ext uri="{BB962C8B-B14F-4D97-AF65-F5344CB8AC3E}">
        <p14:creationId xmlns:p14="http://schemas.microsoft.com/office/powerpoint/2010/main" val="335074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A1C93-B808-43ED-FF0C-BBBA9A7BC011}"/>
              </a:ext>
            </a:extLst>
          </p:cNvPr>
          <p:cNvSpPr>
            <a:spLocks noGrp="1"/>
          </p:cNvSpPr>
          <p:nvPr>
            <p:ph type="title"/>
          </p:nvPr>
        </p:nvSpPr>
        <p:spPr>
          <a:xfrm>
            <a:off x="696685" y="395288"/>
            <a:ext cx="4539343" cy="1597753"/>
          </a:xfrm>
        </p:spPr>
        <p:txBody>
          <a:bodyPr wrap="square" anchor="b">
            <a:noAutofit/>
          </a:bodyPr>
          <a:lstStyle/>
          <a:p>
            <a:pPr algn="ctr"/>
            <a:r>
              <a:rPr lang="en-US" sz="3200" dirty="0"/>
              <a:t>Has Lawyer violated his duty of confidentiality under Rule 1.6?</a:t>
            </a:r>
          </a:p>
        </p:txBody>
      </p:sp>
      <p:sp>
        <p:nvSpPr>
          <p:cNvPr id="6" name="Content Placeholder 5">
            <a:extLst>
              <a:ext uri="{FF2B5EF4-FFF2-40B4-BE49-F238E27FC236}">
                <a16:creationId xmlns:a16="http://schemas.microsoft.com/office/drawing/2014/main" id="{2792FA3A-E31F-8A43-86C8-51C3B197EE0F}"/>
              </a:ext>
            </a:extLst>
          </p:cNvPr>
          <p:cNvSpPr>
            <a:spLocks noGrp="1"/>
          </p:cNvSpPr>
          <p:nvPr>
            <p:ph idx="1"/>
          </p:nvPr>
        </p:nvSpPr>
        <p:spPr>
          <a:xfrm>
            <a:off x="990000" y="2361600"/>
            <a:ext cx="4078800" cy="4101111"/>
          </a:xfrm>
        </p:spPr>
        <p:txBody>
          <a:bodyPr>
            <a:normAutofit fontScale="77500" lnSpcReduction="20000"/>
          </a:bodyPr>
          <a:lstStyle/>
          <a:p>
            <a:pPr marL="457200" indent="-457200">
              <a:lnSpc>
                <a:spcPct val="110000"/>
              </a:lnSpc>
              <a:buAutoNum type="alphaUcParenBoth"/>
            </a:pPr>
            <a:r>
              <a:rPr lang="en-US" sz="2400" dirty="0"/>
              <a:t>Yes, because lawyers can’t post client information on listservs.</a:t>
            </a:r>
          </a:p>
          <a:p>
            <a:pPr marL="457200" indent="-457200">
              <a:lnSpc>
                <a:spcPct val="110000"/>
              </a:lnSpc>
              <a:buAutoNum type="alphaUcParenBoth"/>
            </a:pPr>
            <a:r>
              <a:rPr lang="en-US" sz="2400" dirty="0"/>
              <a:t>No, because the information is not protected by the attorney-client privilege.</a:t>
            </a:r>
          </a:p>
          <a:p>
            <a:pPr marL="457200" indent="-457200">
              <a:lnSpc>
                <a:spcPct val="110000"/>
              </a:lnSpc>
              <a:buAutoNum type="alphaUcParenBoth"/>
            </a:pPr>
            <a:r>
              <a:rPr lang="en-US" sz="2400" dirty="0"/>
              <a:t>Yes, because there is a reasonable likelihood that the readers will be able to ascertain the identify of the client.</a:t>
            </a:r>
          </a:p>
          <a:p>
            <a:pPr marL="457200" indent="-457200">
              <a:lnSpc>
                <a:spcPct val="110000"/>
              </a:lnSpc>
              <a:buAutoNum type="alphaUcParenBoth"/>
            </a:pPr>
            <a:r>
              <a:rPr lang="en-US" sz="2400" dirty="0"/>
              <a:t>No, because the information is generally known by virtue of media reporting.</a:t>
            </a:r>
          </a:p>
          <a:p>
            <a:pPr marL="457200" indent="-457200">
              <a:lnSpc>
                <a:spcPct val="140000"/>
              </a:lnSpc>
              <a:buAutoNum type="alphaUcParenBoth"/>
            </a:pPr>
            <a:endParaRPr lang="en-US" sz="1700" dirty="0"/>
          </a:p>
          <a:p>
            <a:pPr marL="0" indent="0">
              <a:lnSpc>
                <a:spcPct val="140000"/>
              </a:lnSpc>
              <a:buNone/>
            </a:pPr>
            <a:endParaRPr lang="en-US" sz="1700" dirty="0"/>
          </a:p>
        </p:txBody>
      </p:sp>
      <p:pic>
        <p:nvPicPr>
          <p:cNvPr id="7" name="btnInknoeActivity" descr="A blue rectangle with white text&#10;&#10;Description automatically generated">
            <a:extLst>
              <a:ext uri="{FF2B5EF4-FFF2-40B4-BE49-F238E27FC236}">
                <a16:creationId xmlns:a16="http://schemas.microsoft.com/office/drawing/2014/main" id="{7964562B-DEFA-0D6B-0D08-6D15F5D4FB1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51127" y="2783937"/>
            <a:ext cx="4999885" cy="1287470"/>
          </a:xfrm>
          <a:prstGeom prst="rect">
            <a:avLst/>
          </a:prstGeom>
        </p:spPr>
      </p:pic>
    </p:spTree>
    <p:extLst>
      <p:ext uri="{BB962C8B-B14F-4D97-AF65-F5344CB8AC3E}">
        <p14:creationId xmlns:p14="http://schemas.microsoft.com/office/powerpoint/2010/main" val="94242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3188E-E3C3-7283-FC16-59DB3F1720FA}"/>
              </a:ext>
            </a:extLst>
          </p:cNvPr>
          <p:cNvSpPr>
            <a:spLocks noGrp="1"/>
          </p:cNvSpPr>
          <p:nvPr>
            <p:ph type="title"/>
          </p:nvPr>
        </p:nvSpPr>
        <p:spPr>
          <a:xfrm>
            <a:off x="572493" y="238539"/>
            <a:ext cx="11018520" cy="1434415"/>
          </a:xfrm>
        </p:spPr>
        <p:txBody>
          <a:bodyPr vert="horz" lIns="91440" tIns="45720" rIns="91440" bIns="45720" rtlCol="0" anchor="b" anchorCtr="0">
            <a:normAutofit/>
          </a:bodyPr>
          <a:lstStyle/>
          <a:p>
            <a:r>
              <a:rPr lang="en-US" sz="4000" cap="none" spc="0" baseline="0" dirty="0"/>
              <a:t>The Duty of Confidentiality: </a:t>
            </a:r>
            <a:r>
              <a:rPr lang="en-US" sz="4000" b="1" dirty="0"/>
              <a:t>TRPC Rule 1.6: Confidentiality of Information, Comment 4:  </a:t>
            </a:r>
            <a:endParaRPr lang="en-US" sz="4000" cap="none" spc="0" baseline="0"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FA27D9-AAB8-696A-4847-856D5BF98FBF}"/>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400" dirty="0"/>
              <a:t>Rule “applies to disclosures by a lawyer that do not in themselves reveal protected information but </a:t>
            </a:r>
            <a:r>
              <a:rPr lang="en-US" sz="2400" i="1" dirty="0"/>
              <a:t>could reasonably lead to the discovery of such information</a:t>
            </a:r>
            <a:r>
              <a:rPr lang="en-US" sz="2400" dirty="0"/>
              <a:t> by a third person.” </a:t>
            </a:r>
          </a:p>
        </p:txBody>
      </p:sp>
      <p:pic>
        <p:nvPicPr>
          <p:cNvPr id="6" name="Content Placeholder 5" descr="Two men wearing hats and holding their finger to their lips&#10;&#10;Description automatically generated">
            <a:extLst>
              <a:ext uri="{FF2B5EF4-FFF2-40B4-BE49-F238E27FC236}">
                <a16:creationId xmlns:a16="http://schemas.microsoft.com/office/drawing/2014/main" id="{B77C996A-05BA-4535-09E1-D2E2246EA2B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690" r="23419" b="-1"/>
          <a:stretch/>
        </p:blipFill>
        <p:spPr>
          <a:xfrm>
            <a:off x="7675658" y="2093976"/>
            <a:ext cx="3941064" cy="4096512"/>
          </a:xfrm>
          <a:prstGeom prst="rect">
            <a:avLst/>
          </a:prstGeom>
        </p:spPr>
      </p:pic>
    </p:spTree>
    <p:extLst>
      <p:ext uri="{BB962C8B-B14F-4D97-AF65-F5344CB8AC3E}">
        <p14:creationId xmlns:p14="http://schemas.microsoft.com/office/powerpoint/2010/main" val="372290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3188E-E3C3-7283-FC16-59DB3F1720FA}"/>
              </a:ext>
            </a:extLst>
          </p:cNvPr>
          <p:cNvSpPr>
            <a:spLocks noGrp="1"/>
          </p:cNvSpPr>
          <p:nvPr>
            <p:ph type="title"/>
          </p:nvPr>
        </p:nvSpPr>
        <p:spPr>
          <a:xfrm>
            <a:off x="572493" y="238539"/>
            <a:ext cx="11018520" cy="1434415"/>
          </a:xfrm>
        </p:spPr>
        <p:txBody>
          <a:bodyPr vert="horz" lIns="91440" tIns="45720" rIns="91440" bIns="45720" rtlCol="0" anchor="b" anchorCtr="0">
            <a:normAutofit/>
          </a:bodyPr>
          <a:lstStyle/>
          <a:p>
            <a:r>
              <a:rPr lang="en-US" sz="4000" cap="none" spc="0" baseline="0" dirty="0"/>
              <a:t>The Duty of Confidentiality: </a:t>
            </a:r>
            <a:r>
              <a:rPr lang="en-US" sz="4000" b="1" dirty="0"/>
              <a:t>TRPC Rule 1.6: Confidentiality of Information, Comment 4:  </a:t>
            </a:r>
            <a:endParaRPr lang="en-US" sz="4000" cap="none" spc="0" baseline="0"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FA27D9-AAB8-696A-4847-856D5BF98FBF}"/>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400" dirty="0"/>
              <a:t>“A disclosure of information in a way that </a:t>
            </a:r>
            <a:r>
              <a:rPr lang="en-US" sz="2400" i="1" dirty="0"/>
              <a:t>cannot reasonably be linked to the client </a:t>
            </a:r>
            <a:r>
              <a:rPr lang="en-US" sz="2400" dirty="0"/>
              <a:t>does not reveal information relating to the representation of a client in violation of this Rule.”</a:t>
            </a:r>
          </a:p>
          <a:p>
            <a:r>
              <a:rPr lang="en-US" sz="2400" dirty="0"/>
              <a:t>“a lawyer's use of hypotheticals to discuss issues relating to the representation is permissible </a:t>
            </a:r>
            <a:r>
              <a:rPr lang="en-US" sz="2400" i="1" dirty="0"/>
              <a:t>so long as there is no reasonable likelihood that the listener will be able to ascertain the identity of the client or the situation involved</a:t>
            </a:r>
            <a:r>
              <a:rPr lang="en-US" sz="2400" dirty="0"/>
              <a:t>.”</a:t>
            </a:r>
          </a:p>
        </p:txBody>
      </p:sp>
      <p:pic>
        <p:nvPicPr>
          <p:cNvPr id="6" name="Content Placeholder 5" descr="Two men wearing hats and holding their finger to their lips&#10;&#10;Description automatically generated">
            <a:extLst>
              <a:ext uri="{FF2B5EF4-FFF2-40B4-BE49-F238E27FC236}">
                <a16:creationId xmlns:a16="http://schemas.microsoft.com/office/drawing/2014/main" id="{B77C996A-05BA-4535-09E1-D2E2246EA2B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690" r="23419" b="-1"/>
          <a:stretch/>
        </p:blipFill>
        <p:spPr>
          <a:xfrm>
            <a:off x="7675658" y="2093976"/>
            <a:ext cx="3941064" cy="4096512"/>
          </a:xfrm>
          <a:prstGeom prst="rect">
            <a:avLst/>
          </a:prstGeom>
        </p:spPr>
      </p:pic>
    </p:spTree>
    <p:extLst>
      <p:ext uri="{BB962C8B-B14F-4D97-AF65-F5344CB8AC3E}">
        <p14:creationId xmlns:p14="http://schemas.microsoft.com/office/powerpoint/2010/main" val="195262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ABA Formal Op. 511(2024)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a:bodyPr>
          <a:lstStyle/>
          <a:p>
            <a:r>
              <a:rPr lang="en-US" sz="2400" dirty="0"/>
              <a:t> “if a matter is receiving media coverage or the group of listserv participants is comprised of a small, closely connected legal community, the risk of a Rule 1.6 violation is likely to be too great to permit the lawyer to post a hypothetical relating to the matter without the informed consent of the client.”</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7631321" y="2660904"/>
            <a:ext cx="3929743" cy="2201075"/>
          </a:xfrm>
          <a:prstGeom prst="rect">
            <a:avLst/>
          </a:prstGeom>
        </p:spPr>
      </p:pic>
    </p:spTree>
    <p:extLst>
      <p:ext uri="{BB962C8B-B14F-4D97-AF65-F5344CB8AC3E}">
        <p14:creationId xmlns:p14="http://schemas.microsoft.com/office/powerpoint/2010/main" val="426251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0E7AE-A0A4-DB1B-944A-45299279D6D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ABA Formal Op. 511(2024)</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1FF910-8389-D166-D6CB-E88B83B14BFE}"/>
              </a:ext>
            </a:extLst>
          </p:cNvPr>
          <p:cNvSpPr>
            <a:spLocks noGrp="1"/>
          </p:cNvSpPr>
          <p:nvPr>
            <p:ph sz="half" idx="1"/>
          </p:nvPr>
        </p:nvSpPr>
        <p:spPr>
          <a:xfrm>
            <a:off x="630936" y="2660904"/>
            <a:ext cx="6150864" cy="3547872"/>
          </a:xfrm>
        </p:spPr>
        <p:txBody>
          <a:bodyPr vert="horz" lIns="91440" tIns="45720" rIns="91440" bIns="45720" rtlCol="0" anchor="t">
            <a:normAutofit/>
          </a:bodyPr>
          <a:lstStyle/>
          <a:p>
            <a:r>
              <a:rPr lang="en-US" sz="2400" dirty="0"/>
              <a:t> “The more unusual the situation, however, the greater the risk that the client can be identified, and therefore the greater the care that must be taken to avoid inadvertently disclosing client information protected by Rule 1.6.” </a:t>
            </a:r>
          </a:p>
        </p:txBody>
      </p:sp>
      <p:pic>
        <p:nvPicPr>
          <p:cNvPr id="6" name="Content Placeholder 5" descr="A blue and white logo&#10;&#10;Description automatically generated">
            <a:extLst>
              <a:ext uri="{FF2B5EF4-FFF2-40B4-BE49-F238E27FC236}">
                <a16:creationId xmlns:a16="http://schemas.microsoft.com/office/drawing/2014/main" id="{8393A1B5-EF5C-83D6-5C55-B9938B076B71}"/>
              </a:ext>
            </a:extLst>
          </p:cNvPr>
          <p:cNvPicPr>
            <a:picLocks noGrp="1" noChangeAspect="1"/>
          </p:cNvPicPr>
          <p:nvPr>
            <p:ph sz="half" idx="2"/>
          </p:nvPr>
        </p:nvPicPr>
        <p:blipFill>
          <a:blip r:embed="rId2"/>
          <a:stretch>
            <a:fillRect/>
          </a:stretch>
        </p:blipFill>
        <p:spPr>
          <a:xfrm>
            <a:off x="7631321" y="2660904"/>
            <a:ext cx="3929743" cy="2201075"/>
          </a:xfrm>
          <a:prstGeom prst="rect">
            <a:avLst/>
          </a:prstGeom>
        </p:spPr>
      </p:pic>
    </p:spTree>
    <p:extLst>
      <p:ext uri="{BB962C8B-B14F-4D97-AF65-F5344CB8AC3E}">
        <p14:creationId xmlns:p14="http://schemas.microsoft.com/office/powerpoint/2010/main" val="385179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0.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2.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fals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 name="ANSWERS" val="false"/>
</p:tagLst>
</file>

<file path=ppt/tags/tag1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8.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20.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2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2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8.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3183</TotalTime>
  <Words>8884</Words>
  <Application>Microsoft Office PowerPoint</Application>
  <PresentationFormat>Widescreen</PresentationFormat>
  <Paragraphs>539</Paragraphs>
  <Slides>150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150</vt:i4>
      </vt:variant>
    </vt:vector>
  </HeadingPairs>
  <TitlesOfParts>
    <vt:vector size="156" baseType="lpstr">
      <vt:lpstr>Aptos</vt:lpstr>
      <vt:lpstr>Aptos Display</vt:lpstr>
      <vt:lpstr>Arial</vt:lpstr>
      <vt:lpstr>Calibri</vt:lpstr>
      <vt:lpstr>Times New Roman</vt:lpstr>
      <vt:lpstr>Office Theme</vt:lpstr>
      <vt:lpstr>2024 Tennessee Legal Ethics Update</vt:lpstr>
      <vt:lpstr>Introduction</vt:lpstr>
      <vt:lpstr>Today’s Program</vt:lpstr>
      <vt:lpstr>Today’s Lineup</vt:lpstr>
      <vt:lpstr>ABA Formal Opinion 509: Disqualification to Prevent the Misuse Use of “Confidential Government Information”</vt:lpstr>
      <vt:lpstr>The General Conflict of Interest Rule for a Lawyer who has Formerly Served as a Public Officer or Employee of the Government</vt:lpstr>
      <vt:lpstr>The General Conflict of Interest Rule for a Lawyer who has Formerly Served as a Public Officer or Employee of the Government</vt:lpstr>
      <vt:lpstr>  The General Conflict of Interest Rule for a Lawyer who has Formerly Served as a Public Officer or Employee of the Government</vt:lpstr>
      <vt:lpstr>The General Conflict of Interest Rule for a Lawyer who has Formerly Served as a Public Officer or Employee of the Government:  Rule 1.11(a)</vt:lpstr>
      <vt:lpstr>The General Conflict of Interest Rule for a Lawyer who has Formerly Served as a Public Officer or Employee of the Government</vt:lpstr>
      <vt:lpstr>The General Conflict of Interest Rule for a Lawyer who has Formerly Served as a Public Officer or Employee of the Government:  Rule 1.11(b)</vt:lpstr>
      <vt:lpstr>Confidentiality Obligations of Former and Current Government Officers and Employees</vt:lpstr>
      <vt:lpstr>The General Conflict of Interest Rule for a Lawyer who has Formerly Served as a Public Officer or Employee of the Government:  Rule 1.11(a)</vt:lpstr>
      <vt:lpstr>The Special Conflicts of Interest Rules for Former and Current Government Officers and Employees</vt:lpstr>
      <vt:lpstr>ABA Op. 509 (2024): Special Conflicts of Interest for Former and Current Government Officers and Employees</vt:lpstr>
      <vt:lpstr>Special Conflicts of Interest for Former and Current Government Officers and Employees</vt:lpstr>
      <vt:lpstr>Special Conflicts of Interest for Former and Current Government Officers and Employees</vt:lpstr>
      <vt:lpstr>What confidentiality obligations does Rule 1.11(c) impose?</vt:lpstr>
      <vt:lpstr>Confidentiality Obligations:  Comparison with Rule 1.6</vt:lpstr>
      <vt:lpstr>Confidentiality Obligations:  Comparison with Rule 1.6</vt:lpstr>
      <vt:lpstr>Confidentiality Obligations of Former and Current Government Officers and Employees</vt:lpstr>
      <vt:lpstr>ABA Op. 509 (2024): Special Conflicts of Interest for Former and Current Government Officers and Employees</vt:lpstr>
      <vt:lpstr>When does a disqualifying conflict of interest exist under Rule 1.11(c)?</vt:lpstr>
      <vt:lpstr> Prohibited Conflict of Interest  Comparison with Rule 1.9</vt:lpstr>
      <vt:lpstr> Prohibited Conflict of Interest  Comparison with Rule 1.9</vt:lpstr>
      <vt:lpstr>Prohibited Conflict of Interest  Comparison with Rule 1.9</vt:lpstr>
      <vt:lpstr>Prohibited Conflict of Interest  Comparison with Rule 1.9</vt:lpstr>
      <vt:lpstr>Confidentiality Obligations of Former and Current Government Officers and Employees</vt:lpstr>
      <vt:lpstr>Confidentiality Obligations of Former and Current Government Officers and Employees</vt:lpstr>
      <vt:lpstr>Special Conflicts of Interest for Former and Current Government Officers and Employees</vt:lpstr>
      <vt:lpstr>Special Conflicts of Interest for Former and Current Government Officers and Employees</vt:lpstr>
      <vt:lpstr>Does Rule 1.11(c) apply exclusively to lawyers who are former public officers and employees?</vt:lpstr>
      <vt:lpstr>Special Conflicts of Interest for Former and Current Government Officers and Employees</vt:lpstr>
      <vt:lpstr>Confidentiality Obligations of Former and Current Government Officers and Employees</vt:lpstr>
      <vt:lpstr>Confidentiality Obligations of Former and Current Government Officers and Employees</vt:lpstr>
      <vt:lpstr>ABA Op. 509 (2024): Special Conflicts of Interest for Former and Current Government Officers and Employees</vt:lpstr>
      <vt:lpstr>Confidentiality Obligations of Former and Current Government Officers and Employees</vt:lpstr>
      <vt:lpstr>PowerPoint Presentation</vt:lpstr>
      <vt:lpstr>Disbarred!!!  Rudy Giuliani and Dishonesty</vt:lpstr>
      <vt:lpstr>PowerPoint Presentation</vt:lpstr>
      <vt:lpstr>Misconduct in a Representative Capacity Occurring Outside a Judicial Proceeding </vt:lpstr>
      <vt:lpstr>Some Examples … </vt:lpstr>
      <vt:lpstr>PowerPoint Presentation</vt:lpstr>
      <vt:lpstr>PowerPoint Presentation</vt:lpstr>
      <vt:lpstr> Judicial Ethics</vt:lpstr>
      <vt:lpstr>PowerPoint Presentation</vt:lpstr>
      <vt:lpstr>PowerPoint Presentation</vt:lpstr>
      <vt:lpstr>Receipt of Gifts by Supreme Court Justices</vt:lpstr>
      <vt:lpstr>PowerPoint Presentation</vt:lpstr>
      <vt:lpstr>PowerPoint Presentation</vt:lpstr>
      <vt:lpstr>Judicial Ethics</vt:lpstr>
      <vt:lpstr>Is Judge Alison subject to discipline? </vt:lpstr>
      <vt:lpstr>Judicial Ethics</vt:lpstr>
      <vt:lpstr>Judicial Ethics</vt:lpstr>
      <vt:lpstr>If Judge Alison’s spouse does so, is Judge Alison subject to discipline?</vt:lpstr>
      <vt:lpstr>Judicial Ethics</vt:lpstr>
      <vt:lpstr>Judicial Ethics</vt:lpstr>
      <vt:lpstr>Which of the following courses of action are ethically permissible?</vt:lpstr>
      <vt:lpstr>Judicial Ethics</vt:lpstr>
      <vt:lpstr>Judicial Ethics</vt:lpstr>
      <vt:lpstr>Which of the following statements is most accurate?</vt:lpstr>
      <vt:lpstr>Judicial Ethics</vt:lpstr>
      <vt:lpstr>Judicial Ethics</vt:lpstr>
      <vt:lpstr>If the parties wish, can they agree to waive the judge’s disqualification?</vt:lpstr>
      <vt:lpstr>Judicial Ethics</vt:lpstr>
      <vt:lpstr>The Ethics of Witness Preparation</vt:lpstr>
      <vt:lpstr>The Ethics of Witness Preparation </vt:lpstr>
      <vt:lpstr>The Ethics of Witness Preparation</vt:lpstr>
      <vt:lpstr>The Ethics of Witness Preparation: What Preparatory Conduct is Ethical?</vt:lpstr>
      <vt:lpstr>The Ethics of Witness Preparation: What Preparatory Conduct is Ethical?</vt:lpstr>
      <vt:lpstr>The Ethics of Witness Preparation:  Unethical Pre-Testimony Coaching</vt:lpstr>
      <vt:lpstr>The Ethics of Witness Preparation:  Unethical Pre-Testimony Coaching?</vt:lpstr>
      <vt:lpstr>The Ethics of Witness Preparation:  Unethical Pre-Testimony Coaching?</vt:lpstr>
      <vt:lpstr>The Ethics of Witness Preparation:  Unethical Pre-Testimony Coaching?</vt:lpstr>
      <vt:lpstr>The Ethics of Witness Preparation:  Unethical Pre-Testimony Coaching?</vt:lpstr>
      <vt:lpstr>The Ethics of Witness Preparation:  Unethical Pre-Testimony Coaching?</vt:lpstr>
      <vt:lpstr>The Ethics of Witness Preparation:  Unethical Conduct During Witness Testimony</vt:lpstr>
      <vt:lpstr>The Ethics of Witness Preparation:  Unethical Conduct During Witness Testimony</vt:lpstr>
      <vt:lpstr>The Ethics of Witness Preparation:  Unethical Conduct During Witness Testimony</vt:lpstr>
      <vt:lpstr>The Ethics of Witness Preparation:  Unethical Conduct During Witness Testimony</vt:lpstr>
      <vt:lpstr>The Ethics of Witness Preparation:  Unethical Conduct During Witness Testimony</vt:lpstr>
      <vt:lpstr>PowerPoint Presentation</vt:lpstr>
      <vt:lpstr>PowerPoint Presentation</vt:lpstr>
      <vt:lpstr>Confidentiality Obligations of Lawyers Posting to Listservs</vt:lpstr>
      <vt:lpstr>Confidentiality Obligations of Lawyers Posting to Listservs</vt:lpstr>
      <vt:lpstr>The Duty of Confidentiality</vt:lpstr>
      <vt:lpstr>ABA Formal Op. No. 98-411 (1998)</vt:lpstr>
      <vt:lpstr>ABA Formal Op. No. 98-411 (1998)</vt:lpstr>
      <vt:lpstr>ABA Formal Op. 511(2024)</vt:lpstr>
      <vt:lpstr>ABA Formal Op. 511(2024)</vt:lpstr>
      <vt:lpstr>ABA Formal Op. 511(2024)</vt:lpstr>
      <vt:lpstr>Confidentiality Obligations of Lawyers Posting to Listservs</vt:lpstr>
      <vt:lpstr>Confidentiality Obligations of Lawyers Posting to Listservs</vt:lpstr>
      <vt:lpstr>Confidentiality Obligations of Lawyers Posting to Listservs</vt:lpstr>
      <vt:lpstr>Has Lawyer violated his duty of confidentiality under Rule 1.6?</vt:lpstr>
      <vt:lpstr>The Duty of Confidentiality: TRPC Rule 1.6: Confidentiality of Information, Comment 4:  </vt:lpstr>
      <vt:lpstr>The Duty of Confidentiality: TRPC Rule 1.6: Confidentiality of Information, Comment 4:  </vt:lpstr>
      <vt:lpstr>ABA Formal Op. 511(2024)</vt:lpstr>
      <vt:lpstr>ABA Formal Op. 511(2024)</vt:lpstr>
      <vt:lpstr>ABA Formal Op. 511(2024)</vt:lpstr>
      <vt:lpstr>PowerPoint Presentation</vt:lpstr>
      <vt:lpstr>ABA Formal Op. 510 (2024)</vt:lpstr>
      <vt:lpstr>Goals of the Initial Client Interview?</vt:lpstr>
      <vt:lpstr>Conflicts of Interest and Prospective Clients </vt:lpstr>
      <vt:lpstr>True or False:  Lawyer owes this individual a duty of confidentiality.</vt:lpstr>
      <vt:lpstr>TRPC Rule 1.18:  Duties to Prospective Client</vt:lpstr>
      <vt:lpstr>TRPC Rule 1.18:  Duties to Prospective Client</vt:lpstr>
      <vt:lpstr>Conflicts of Interest and Prospective Clients </vt:lpstr>
      <vt:lpstr>Can Lawyer represent this new individual?</vt:lpstr>
      <vt:lpstr>TRPC Rule 1.18:  Duties to Prospective Client</vt:lpstr>
      <vt:lpstr>If Lawyer is disqualified due to a conflict, is that conflict imputed to the other members of Lawyer’s firm?</vt:lpstr>
      <vt:lpstr>TRPC Rule 1.18:  Duties to Prospective Client</vt:lpstr>
      <vt:lpstr>TRPC Rule 1.18:  Duties to Prospective Client</vt:lpstr>
      <vt:lpstr>ABA Formal Op. 510 (2024)</vt:lpstr>
      <vt:lpstr>ABA Formal Op. 510 (2024)</vt:lpstr>
      <vt:lpstr>ABA Formal Op. 510 (2024)</vt:lpstr>
      <vt:lpstr>ABA Formal Op. 510 (2024)</vt:lpstr>
      <vt:lpstr>Withdrawal from Representation</vt:lpstr>
      <vt:lpstr>Withdrawal from Representation </vt:lpstr>
      <vt:lpstr>Withdrawal from Representation </vt:lpstr>
      <vt:lpstr>Should the court have granted Counsel’s motion to withdraw?</vt:lpstr>
      <vt:lpstr>TRPC Rule 1.16:  Declining or Terminating Representation</vt:lpstr>
      <vt:lpstr>TRPC Rule 1.16:  Declining or Terminating Representation</vt:lpstr>
      <vt:lpstr>TRPC Rule 1.16:  Declining or Terminating Representation</vt:lpstr>
      <vt:lpstr>TRPC Rule 1.16:  Declining or Terminating Representation</vt:lpstr>
      <vt:lpstr>TRPC Rule 1.16:  Declining or Terminating Representation</vt:lpstr>
      <vt:lpstr>TRPC Rule 1.16:  Declining or Terminating Representation</vt:lpstr>
      <vt:lpstr>PowerPoint Presentation</vt:lpstr>
      <vt:lpstr>Zealous Advocacy or Just Being a Jerk?</vt:lpstr>
      <vt:lpstr>Zealous Advocacy or Just Being a Jerk?</vt:lpstr>
      <vt:lpstr>Zealous advocacy or just being a jerk?</vt:lpstr>
      <vt:lpstr> TRPC Rule 1.3:  Diligence </vt:lpstr>
      <vt:lpstr>Manookian v. Board of Professional Responsibility of Supreme Court of Tennessee, 685 S.W.3d 744 (Tenn. 2024)</vt:lpstr>
      <vt:lpstr>Zealous Advocacy or Just Being a Jerk?</vt:lpstr>
      <vt:lpstr>Zealous Advocacy or Just Being a Jerk?</vt:lpstr>
      <vt:lpstr>Zealous advocacy or just being a jerk?</vt:lpstr>
      <vt:lpstr>Was he just being a jerk? Or did he actually violate a rule of professional conduct?</vt:lpstr>
      <vt:lpstr>TRPC Rule 4.4:  Respect for the Rights of Third Persons</vt:lpstr>
      <vt:lpstr>TRPC Rule 8.4 Misconduct  </vt:lpstr>
      <vt:lpstr>Manookian v. Board of Professional Responsibility of Supreme Court of Tennessee, 685 S.W.3d 744 (Tenn. 2024)</vt:lpstr>
      <vt:lpstr>Zealous Advocacy or Just Being a Jerk?</vt:lpstr>
      <vt:lpstr>Zealous Advocacy or Just Being a Jerk?</vt:lpstr>
      <vt:lpstr>Zealous advocacy or just being a jerk?</vt:lpstr>
      <vt:lpstr>Was he just being a jerk? Or did he actually violate a rule of professional conduct?</vt:lpstr>
      <vt:lpstr>TRPC Rule 4.4:  Respect for the Rights of Third Persons</vt:lpstr>
      <vt:lpstr>TRPC Rule 1.9 Misconduct  </vt:lpstr>
      <vt:lpstr>TRPC Rule 8.4 Misconduct  </vt:lpstr>
      <vt:lpstr>Zealous Advocacy or Just Being a Jerk?</vt:lpstr>
      <vt:lpstr>Zealous Advocacy or Just Being a Jerk?  You Make the Call!</vt:lpstr>
      <vt:lpstr>2024 Tennessee Legal Ethics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Tennessee Legal Ethics Update</dc:title>
  <dc:creator>Long, Alex</dc:creator>
  <cp:lastModifiedBy>Nelle Greulich</cp:lastModifiedBy>
  <cp:revision>24</cp:revision>
  <dcterms:created xsi:type="dcterms:W3CDTF">2024-05-08T19:08:44Z</dcterms:created>
  <dcterms:modified xsi:type="dcterms:W3CDTF">2024-07-05T17:29:44Z</dcterms:modified>
</cp:coreProperties>
</file>