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0" r:id="rId3"/>
    <p:sldId id="271" r:id="rId4"/>
    <p:sldId id="272" r:id="rId5"/>
    <p:sldId id="273" r:id="rId6"/>
    <p:sldId id="274" r:id="rId7"/>
    <p:sldId id="275" r:id="rId8"/>
    <p:sldId id="276" r:id="rId9"/>
    <p:sldId id="277" r:id="rId10"/>
    <p:sldId id="278" r:id="rId11"/>
    <p:sldId id="279" r:id="rId12"/>
    <p:sldId id="280" r:id="rId13"/>
    <p:sldId id="258" r:id="rId14"/>
    <p:sldId id="260" r:id="rId15"/>
    <p:sldId id="267" r:id="rId16"/>
    <p:sldId id="261" r:id="rId17"/>
    <p:sldId id="263" r:id="rId18"/>
    <p:sldId id="281"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59" d="100"/>
          <a:sy n="59" d="100"/>
        </p:scale>
        <p:origin x="42"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9" name="Rectangle 18"/>
          <p:cNvSpPr/>
          <p:nvPr userDrawn="1"/>
        </p:nvSpPr>
        <p:spPr>
          <a:xfrm>
            <a:off x="-1" y="0"/>
            <a:ext cx="12192001" cy="68580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nvGrpSpPr>
          <p:cNvPr id="30" name="Group 29"/>
          <p:cNvGrpSpPr/>
          <p:nvPr userDrawn="1"/>
        </p:nvGrpSpPr>
        <p:grpSpPr>
          <a:xfrm>
            <a:off x="7117034" y="693602"/>
            <a:ext cx="5470804" cy="5470804"/>
            <a:chOff x="2373946" y="1219200"/>
            <a:chExt cx="5332730" cy="5332730"/>
          </a:xfrm>
        </p:grpSpPr>
        <p:sp>
          <p:nvSpPr>
            <p:cNvPr id="31" name="Isosceles Triangle 30"/>
            <p:cNvSpPr/>
            <p:nvPr/>
          </p:nvSpPr>
          <p:spPr>
            <a:xfrm>
              <a:off x="4119562" y="121920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32" name="Isosceles Triangle 31"/>
            <p:cNvSpPr/>
            <p:nvPr/>
          </p:nvSpPr>
          <p:spPr>
            <a:xfrm rot="10800000">
              <a:off x="4119562" y="505968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33" name="Oval 32"/>
            <p:cNvSpPr/>
            <p:nvPr/>
          </p:nvSpPr>
          <p:spPr>
            <a:xfrm>
              <a:off x="4119561" y="2959689"/>
              <a:ext cx="1859280" cy="1859280"/>
            </a:xfrm>
            <a:prstGeom prst="ellipse">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34" name="Isosceles Triangle 33"/>
            <p:cNvSpPr/>
            <p:nvPr/>
          </p:nvSpPr>
          <p:spPr>
            <a:xfrm rot="5400000">
              <a:off x="6039801" y="313944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35" name="Isosceles Triangle 34"/>
            <p:cNvSpPr/>
            <p:nvPr/>
          </p:nvSpPr>
          <p:spPr>
            <a:xfrm rot="16200000">
              <a:off x="2199321" y="313944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sp>
        <p:nvSpPr>
          <p:cNvPr id="16" name="Rectangle 15"/>
          <p:cNvSpPr/>
          <p:nvPr userDrawn="1"/>
        </p:nvSpPr>
        <p:spPr>
          <a:xfrm>
            <a:off x="0" y="5391298"/>
            <a:ext cx="12192000" cy="1466706"/>
          </a:xfrm>
          <a:prstGeom prst="rect">
            <a:avLst/>
          </a:prstGeom>
          <a:solidFill>
            <a:schemeClr val="tx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588"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8971" y="5778525"/>
            <a:ext cx="1254829" cy="687552"/>
          </a:xfrm>
          <a:prstGeom prst="rect">
            <a:avLst/>
          </a:prstGeom>
        </p:spPr>
      </p:pic>
      <p:sp>
        <p:nvSpPr>
          <p:cNvPr id="24" name="Title 1"/>
          <p:cNvSpPr>
            <a:spLocks noGrp="1"/>
          </p:cNvSpPr>
          <p:nvPr>
            <p:ph type="ctrTitle" hasCustomPrompt="1"/>
          </p:nvPr>
        </p:nvSpPr>
        <p:spPr>
          <a:xfrm>
            <a:off x="578972" y="403413"/>
            <a:ext cx="8340911" cy="2817759"/>
          </a:xfrm>
        </p:spPr>
        <p:txBody>
          <a:bodyPr anchor="b"/>
          <a:lstStyle>
            <a:lvl1pPr algn="l">
              <a:defRPr sz="6000" baseline="0">
                <a:solidFill>
                  <a:schemeClr val="bg1"/>
                </a:solidFill>
              </a:defRPr>
            </a:lvl1pPr>
          </a:lstStyle>
          <a:p>
            <a:br>
              <a:rPr lang="en-US" dirty="0"/>
            </a:br>
            <a:endParaRPr lang="en-US" dirty="0"/>
          </a:p>
        </p:txBody>
      </p:sp>
      <p:sp>
        <p:nvSpPr>
          <p:cNvPr id="25" name="Subtitle 2"/>
          <p:cNvSpPr>
            <a:spLocks noGrp="1"/>
          </p:cNvSpPr>
          <p:nvPr>
            <p:ph type="subTitle" idx="1" hasCustomPrompt="1"/>
          </p:nvPr>
        </p:nvSpPr>
        <p:spPr>
          <a:xfrm>
            <a:off x="578971" y="3630706"/>
            <a:ext cx="4034118" cy="428891"/>
          </a:xfrm>
        </p:spPr>
        <p:txBody>
          <a:bodyPr lIns="0">
            <a:noAutofit/>
          </a:bodyPr>
          <a:lstStyle>
            <a:lvl1pPr marL="0" indent="0" algn="l">
              <a:buNone/>
              <a:defRPr sz="1765" baseline="0">
                <a:solidFill>
                  <a:schemeClr val="bg1"/>
                </a:solidFill>
              </a:defRPr>
            </a:lvl1pPr>
            <a:lvl2pPr marL="457188" indent="0" algn="ctr">
              <a:buNone/>
              <a:defRPr sz="2000"/>
            </a:lvl2pPr>
            <a:lvl3pPr marL="914376" indent="0" algn="ctr">
              <a:buNone/>
              <a:defRPr sz="1800"/>
            </a:lvl3pPr>
            <a:lvl4pPr marL="1371564" indent="0" algn="ctr">
              <a:buNone/>
              <a:defRPr sz="1600"/>
            </a:lvl4pPr>
            <a:lvl5pPr marL="1828754" indent="0" algn="ctr">
              <a:buNone/>
              <a:defRPr sz="1600"/>
            </a:lvl5pPr>
            <a:lvl6pPr marL="2285941" indent="0" algn="ctr">
              <a:buNone/>
              <a:defRPr sz="1600"/>
            </a:lvl6pPr>
            <a:lvl7pPr marL="2743128" indent="0" algn="ctr">
              <a:buNone/>
              <a:defRPr sz="1600"/>
            </a:lvl7pPr>
            <a:lvl8pPr marL="3200316" indent="0" algn="ctr">
              <a:buNone/>
              <a:defRPr sz="1600"/>
            </a:lvl8pPr>
            <a:lvl9pPr marL="3657504" indent="0" algn="ctr">
              <a:buNone/>
              <a:defRPr sz="1600"/>
            </a:lvl9pPr>
          </a:lstStyle>
          <a:p>
            <a:r>
              <a:rPr lang="en-US" dirty="0"/>
              <a:t>Date of Presentation</a:t>
            </a:r>
          </a:p>
        </p:txBody>
      </p:sp>
      <p:cxnSp>
        <p:nvCxnSpPr>
          <p:cNvPr id="39" name="Straight Connector 38"/>
          <p:cNvCxnSpPr/>
          <p:nvPr userDrawn="1"/>
        </p:nvCxnSpPr>
        <p:spPr>
          <a:xfrm>
            <a:off x="578975" y="3431395"/>
            <a:ext cx="813193"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Subtitle 2"/>
          <p:cNvSpPr txBox="1">
            <a:spLocks/>
          </p:cNvSpPr>
          <p:nvPr userDrawn="1"/>
        </p:nvSpPr>
        <p:spPr>
          <a:xfrm>
            <a:off x="2229637" y="5907856"/>
            <a:ext cx="5302384" cy="428891"/>
          </a:xfrm>
          <a:prstGeom prst="rect">
            <a:avLst/>
          </a:prstGeom>
        </p:spPr>
        <p:txBody>
          <a:bodyPr vert="horz" lIns="0" tIns="40341" rIns="80682" bIns="40341" rtlCol="0" anchor="ctr">
            <a:noAutofit/>
          </a:bodyPr>
          <a:lstStyle>
            <a:lvl1pPr marL="0" indent="0" algn="l" defTabSz="1036264" rtl="0" eaLnBrk="1" latinLnBrk="0" hangingPunct="1">
              <a:lnSpc>
                <a:spcPct val="100000"/>
              </a:lnSpc>
              <a:spcBef>
                <a:spcPts val="1200"/>
              </a:spcBef>
              <a:spcAft>
                <a:spcPts val="600"/>
              </a:spcAft>
              <a:buClr>
                <a:schemeClr val="accent2"/>
              </a:buClr>
              <a:buFontTx/>
              <a:buNone/>
              <a:defRPr sz="2000" kern="1200" baseline="0">
                <a:solidFill>
                  <a:schemeClr val="bg1"/>
                </a:solidFill>
                <a:latin typeface="Arial" panose="020B0604020202020204" pitchFamily="34" charset="0"/>
                <a:ea typeface="+mn-ea"/>
                <a:cs typeface="Arial" panose="020B0604020202020204" pitchFamily="34" charset="0"/>
              </a:defRPr>
            </a:lvl1pPr>
            <a:lvl2pPr marL="518132" indent="0" algn="ctr" defTabSz="1036264" rtl="0" eaLnBrk="1" latinLnBrk="0" hangingPunct="1">
              <a:lnSpc>
                <a:spcPct val="100000"/>
              </a:lnSpc>
              <a:spcBef>
                <a:spcPts val="600"/>
              </a:spcBef>
              <a:spcAft>
                <a:spcPts val="600"/>
              </a:spcAft>
              <a:buClr>
                <a:schemeClr val="accent2"/>
              </a:buClr>
              <a:buFont typeface="Wingdings" panose="05000000000000000000" pitchFamily="2" charset="2"/>
              <a:buNone/>
              <a:defRPr sz="2267" kern="1200" baseline="0">
                <a:solidFill>
                  <a:schemeClr val="tx1"/>
                </a:solidFill>
                <a:latin typeface="Arial" panose="020B0604020202020204" pitchFamily="34" charset="0"/>
                <a:ea typeface="+mn-ea"/>
                <a:cs typeface="Arial" panose="020B0604020202020204" pitchFamily="34" charset="0"/>
              </a:defRPr>
            </a:lvl2pPr>
            <a:lvl3pPr marL="1036264" indent="0" algn="ctr" defTabSz="1036264" rtl="0" eaLnBrk="1" latinLnBrk="0" hangingPunct="1">
              <a:lnSpc>
                <a:spcPct val="100000"/>
              </a:lnSpc>
              <a:spcBef>
                <a:spcPts val="600"/>
              </a:spcBef>
              <a:spcAft>
                <a:spcPts val="600"/>
              </a:spcAft>
              <a:buClr>
                <a:schemeClr val="accent2"/>
              </a:buClr>
              <a:buSzPct val="100000"/>
              <a:buFont typeface="Wingdings" panose="05000000000000000000" pitchFamily="2" charset="2"/>
              <a:buNone/>
              <a:defRPr sz="2040" kern="1200" baseline="0">
                <a:solidFill>
                  <a:schemeClr val="tx1"/>
                </a:solidFill>
                <a:latin typeface="Arial" panose="020B0604020202020204" pitchFamily="34" charset="0"/>
                <a:ea typeface="+mn-ea"/>
                <a:cs typeface="Arial" panose="020B0604020202020204" pitchFamily="34" charset="0"/>
              </a:defRPr>
            </a:lvl3pPr>
            <a:lvl4pPr marL="1554395" indent="0" algn="ctr" defTabSz="1036264" rtl="0" eaLnBrk="1" latinLnBrk="0" hangingPunct="1">
              <a:lnSpc>
                <a:spcPct val="100000"/>
              </a:lnSpc>
              <a:spcBef>
                <a:spcPts val="600"/>
              </a:spcBef>
              <a:spcAft>
                <a:spcPts val="600"/>
              </a:spcAft>
              <a:buClr>
                <a:schemeClr val="accent2"/>
              </a:buClr>
              <a:buSzPct val="100000"/>
              <a:buFont typeface="Wingdings" panose="05000000000000000000" pitchFamily="2" charset="2"/>
              <a:buNone/>
              <a:defRPr sz="1813" kern="1200" baseline="0">
                <a:solidFill>
                  <a:schemeClr val="tx1"/>
                </a:solidFill>
                <a:latin typeface="Arial" panose="020B0604020202020204" pitchFamily="34" charset="0"/>
                <a:ea typeface="+mn-ea"/>
                <a:cs typeface="Arial" panose="020B0604020202020204" pitchFamily="34" charset="0"/>
              </a:defRPr>
            </a:lvl4pPr>
            <a:lvl5pPr marL="2072528" indent="0" algn="ctr" defTabSz="1036264" rtl="0" eaLnBrk="1" latinLnBrk="0" hangingPunct="1">
              <a:lnSpc>
                <a:spcPct val="100000"/>
              </a:lnSpc>
              <a:spcBef>
                <a:spcPts val="600"/>
              </a:spcBef>
              <a:spcAft>
                <a:spcPts val="600"/>
              </a:spcAft>
              <a:buClr>
                <a:schemeClr val="accent2"/>
              </a:buClr>
              <a:buSzPct val="100000"/>
              <a:buFont typeface="Wingdings" panose="05000000000000000000" pitchFamily="2" charset="2"/>
              <a:buNone/>
              <a:defRPr sz="1813" kern="1200">
                <a:solidFill>
                  <a:schemeClr val="tx1"/>
                </a:solidFill>
                <a:latin typeface="Arial" panose="020B0604020202020204" pitchFamily="34" charset="0"/>
                <a:ea typeface="+mn-ea"/>
                <a:cs typeface="Arial" panose="020B0604020202020204" pitchFamily="34" charset="0"/>
              </a:defRPr>
            </a:lvl5pPr>
            <a:lvl6pPr marL="2590659" indent="0" algn="ctr" defTabSz="1036264" rtl="0" eaLnBrk="1" latinLnBrk="0" hangingPunct="1">
              <a:lnSpc>
                <a:spcPct val="90000"/>
              </a:lnSpc>
              <a:spcBef>
                <a:spcPts val="567"/>
              </a:spcBef>
              <a:buFont typeface="Arial" panose="020B0604020202020204" pitchFamily="34" charset="0"/>
              <a:buNone/>
              <a:defRPr sz="1813" kern="1200">
                <a:solidFill>
                  <a:schemeClr val="tx1"/>
                </a:solidFill>
                <a:latin typeface="+mn-lt"/>
                <a:ea typeface="+mn-ea"/>
                <a:cs typeface="+mn-cs"/>
              </a:defRPr>
            </a:lvl6pPr>
            <a:lvl7pPr marL="3108791" indent="0" algn="ctr" defTabSz="1036264" rtl="0" eaLnBrk="1" latinLnBrk="0" hangingPunct="1">
              <a:lnSpc>
                <a:spcPct val="90000"/>
              </a:lnSpc>
              <a:spcBef>
                <a:spcPts val="567"/>
              </a:spcBef>
              <a:buFont typeface="Arial" panose="020B0604020202020204" pitchFamily="34" charset="0"/>
              <a:buNone/>
              <a:defRPr sz="1813" kern="1200">
                <a:solidFill>
                  <a:schemeClr val="tx1"/>
                </a:solidFill>
                <a:latin typeface="+mn-lt"/>
                <a:ea typeface="+mn-ea"/>
                <a:cs typeface="+mn-cs"/>
              </a:defRPr>
            </a:lvl7pPr>
            <a:lvl8pPr marL="3626922" indent="0" algn="ctr" defTabSz="1036264" rtl="0" eaLnBrk="1" latinLnBrk="0" hangingPunct="1">
              <a:lnSpc>
                <a:spcPct val="90000"/>
              </a:lnSpc>
              <a:spcBef>
                <a:spcPts val="567"/>
              </a:spcBef>
              <a:buFont typeface="Arial" panose="020B0604020202020204" pitchFamily="34" charset="0"/>
              <a:buNone/>
              <a:defRPr sz="1813" kern="1200">
                <a:solidFill>
                  <a:schemeClr val="tx1"/>
                </a:solidFill>
                <a:latin typeface="+mn-lt"/>
                <a:ea typeface="+mn-ea"/>
                <a:cs typeface="+mn-cs"/>
              </a:defRPr>
            </a:lvl8pPr>
            <a:lvl9pPr marL="4145054" indent="0" algn="ctr" defTabSz="1036264" rtl="0" eaLnBrk="1" latinLnBrk="0" hangingPunct="1">
              <a:lnSpc>
                <a:spcPct val="90000"/>
              </a:lnSpc>
              <a:spcBef>
                <a:spcPts val="567"/>
              </a:spcBef>
              <a:buFont typeface="Arial" panose="020B0604020202020204" pitchFamily="34" charset="0"/>
              <a:buNone/>
              <a:defRPr sz="1813" kern="1200">
                <a:solidFill>
                  <a:schemeClr val="tx1"/>
                </a:solidFill>
                <a:latin typeface="+mn-lt"/>
                <a:ea typeface="+mn-ea"/>
                <a:cs typeface="+mn-cs"/>
              </a:defRPr>
            </a:lvl9pPr>
          </a:lstStyle>
          <a:p>
            <a:r>
              <a:rPr lang="en-US" sz="971" b="1" spc="265" baseline="0" dirty="0"/>
              <a:t>CENTERED TO DELIVER SINCE 1922</a:t>
            </a:r>
          </a:p>
        </p:txBody>
      </p:sp>
      <p:cxnSp>
        <p:nvCxnSpPr>
          <p:cNvPr id="20" name="Straight Connector 19"/>
          <p:cNvCxnSpPr/>
          <p:nvPr userDrawn="1"/>
        </p:nvCxnSpPr>
        <p:spPr>
          <a:xfrm>
            <a:off x="0" y="5391297"/>
            <a:ext cx="121920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4758038"/>
      </p:ext>
    </p:extLst>
  </p:cSld>
  <p:clrMapOvr>
    <a:masterClrMapping/>
  </p:clrMapOvr>
  <p:extLst>
    <p:ext uri="{DCECCB84-F9BA-43D5-87BE-67443E8EF086}">
      <p15:sldGuideLst xmlns:p15="http://schemas.microsoft.com/office/powerpoint/2012/main">
        <p15:guide id="13" orient="horz" pos="3840">
          <p15:clr>
            <a:srgbClr val="FBAE40"/>
          </p15:clr>
        </p15:guide>
        <p15:guide id="14" pos="41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Webinar Blue">
    <p:spTree>
      <p:nvGrpSpPr>
        <p:cNvPr id="1" name=""/>
        <p:cNvGrpSpPr/>
        <p:nvPr/>
      </p:nvGrpSpPr>
      <p:grpSpPr>
        <a:xfrm>
          <a:off x="0" y="0"/>
          <a:ext cx="0" cy="0"/>
          <a:chOff x="0" y="0"/>
          <a:chExt cx="0" cy="0"/>
        </a:xfrm>
      </p:grpSpPr>
      <p:sp>
        <p:nvSpPr>
          <p:cNvPr id="12" name="Rectangle 11"/>
          <p:cNvSpPr/>
          <p:nvPr userDrawn="1"/>
        </p:nvSpPr>
        <p:spPr>
          <a:xfrm>
            <a:off x="0" y="0"/>
            <a:ext cx="12192000" cy="6286500"/>
          </a:xfrm>
          <a:prstGeom prst="rect">
            <a:avLst/>
          </a:prstGeom>
          <a:solidFill>
            <a:srgbClr val="D1E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cxnSp>
        <p:nvCxnSpPr>
          <p:cNvPr id="13" name="Straight Connector 12"/>
          <p:cNvCxnSpPr/>
          <p:nvPr userDrawn="1"/>
        </p:nvCxnSpPr>
        <p:spPr>
          <a:xfrm>
            <a:off x="0" y="1619250"/>
            <a:ext cx="12192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0"/>
          </p:nvPr>
        </p:nvSpPr>
        <p:spPr/>
        <p:txBody>
          <a:bodyPr/>
          <a:lstStyle/>
          <a:p>
            <a:r>
              <a:rPr lang="en-US" dirty="0"/>
              <a:t>MKAA BOND ISSUANCE PROCESS OVERVIEW</a:t>
            </a:r>
          </a:p>
        </p:txBody>
      </p:sp>
      <p:sp>
        <p:nvSpPr>
          <p:cNvPr id="5" name="Slide Number Placeholder 4"/>
          <p:cNvSpPr>
            <a:spLocks noGrp="1"/>
          </p:cNvSpPr>
          <p:nvPr>
            <p:ph type="sldNum" sz="quarter" idx="11"/>
          </p:nvPr>
        </p:nvSpPr>
        <p:spPr/>
        <p:txBody>
          <a:bodyPr/>
          <a:lstStyle/>
          <a:p>
            <a:fld id="{F96F0DF3-767C-41A9-BFAA-AECC1DE798D1}" type="slidenum">
              <a:rPr lang="en-US" smtClean="0"/>
              <a:pPr/>
              <a:t>‹#›</a:t>
            </a:fld>
            <a:endParaRPr lang="en-US" dirty="0"/>
          </a:p>
        </p:txBody>
      </p:sp>
      <p:sp>
        <p:nvSpPr>
          <p:cNvPr id="7" name="Title 6"/>
          <p:cNvSpPr>
            <a:spLocks noGrp="1"/>
          </p:cNvSpPr>
          <p:nvPr>
            <p:ph type="title" hasCustomPrompt="1"/>
          </p:nvPr>
        </p:nvSpPr>
        <p:spPr/>
        <p:txBody>
          <a:bodyPr/>
          <a:lstStyle>
            <a:lvl1pPr>
              <a:defRPr baseline="0"/>
            </a:lvl1pPr>
          </a:lstStyle>
          <a:p>
            <a:r>
              <a:rPr lang="en-US" dirty="0"/>
              <a:t>Webinar blue</a:t>
            </a:r>
          </a:p>
        </p:txBody>
      </p:sp>
      <p:sp>
        <p:nvSpPr>
          <p:cNvPr id="9" name="Text Placeholder 8"/>
          <p:cNvSpPr>
            <a:spLocks noGrp="1"/>
          </p:cNvSpPr>
          <p:nvPr>
            <p:ph type="body" sz="quarter" idx="12" hasCustomPrompt="1"/>
          </p:nvPr>
        </p:nvSpPr>
        <p:spPr/>
        <p:txBody>
          <a:bodyPr/>
          <a:lstStyle>
            <a:lvl1pPr marL="306778" indent="-306778">
              <a:buFont typeface="Wingdings" panose="05000000000000000000" pitchFamily="2" charset="2"/>
              <a:buChar char="§"/>
              <a:defRPr baseline="0"/>
            </a:lvl1pPr>
            <a:lvl2pPr>
              <a:defRPr baseline="0"/>
            </a:lvl2pPr>
          </a:lstStyle>
          <a:p>
            <a:pPr lvl="0"/>
            <a:r>
              <a:rPr lang="en-US" dirty="0"/>
              <a:t>These square bullets are safe to use for ON24 webinar presentations</a:t>
            </a:r>
          </a:p>
          <a:p>
            <a:pPr lvl="1"/>
            <a:r>
              <a:rPr lang="en-US" dirty="0"/>
              <a:t>The Connector bullets should not be used for ON24 webinars</a:t>
            </a:r>
          </a:p>
          <a:p>
            <a:pPr lvl="2"/>
            <a:r>
              <a:rPr lang="en-US" dirty="0"/>
              <a:t>Third level</a:t>
            </a:r>
          </a:p>
          <a:p>
            <a:pPr lvl="3"/>
            <a:r>
              <a:rPr lang="en-US" dirty="0"/>
              <a:t>Fourth level</a:t>
            </a:r>
          </a:p>
          <a:p>
            <a:pPr lvl="4"/>
            <a:r>
              <a:rPr lang="en-US" dirty="0"/>
              <a:t>Fifth level</a:t>
            </a:r>
          </a:p>
        </p:txBody>
      </p:sp>
      <p:grpSp>
        <p:nvGrpSpPr>
          <p:cNvPr id="18" name="Group 17"/>
          <p:cNvGrpSpPr/>
          <p:nvPr userDrawn="1"/>
        </p:nvGrpSpPr>
        <p:grpSpPr>
          <a:xfrm>
            <a:off x="8482854" y="2528050"/>
            <a:ext cx="3529852" cy="3529852"/>
            <a:chOff x="2373946" y="1219200"/>
            <a:chExt cx="5332730" cy="5332730"/>
          </a:xfrm>
        </p:grpSpPr>
        <p:sp>
          <p:nvSpPr>
            <p:cNvPr id="19" name="Isosceles Triangle 18"/>
            <p:cNvSpPr/>
            <p:nvPr/>
          </p:nvSpPr>
          <p:spPr>
            <a:xfrm>
              <a:off x="4119562" y="121920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0" name="Isosceles Triangle 19"/>
            <p:cNvSpPr/>
            <p:nvPr/>
          </p:nvSpPr>
          <p:spPr>
            <a:xfrm rot="10800000">
              <a:off x="4119562" y="505968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1" name="Oval 20"/>
            <p:cNvSpPr/>
            <p:nvPr/>
          </p:nvSpPr>
          <p:spPr>
            <a:xfrm>
              <a:off x="4119561" y="2959689"/>
              <a:ext cx="1859280" cy="1859280"/>
            </a:xfrm>
            <a:prstGeom prst="ellipse">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2" name="Isosceles Triangle 21"/>
            <p:cNvSpPr/>
            <p:nvPr/>
          </p:nvSpPr>
          <p:spPr>
            <a:xfrm rot="5400000">
              <a:off x="6039801" y="313944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3" name="Isosceles Triangle 22"/>
            <p:cNvSpPr/>
            <p:nvPr/>
          </p:nvSpPr>
          <p:spPr>
            <a:xfrm rot="16200000">
              <a:off x="2199321" y="313944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spTree>
    <p:extLst>
      <p:ext uri="{BB962C8B-B14F-4D97-AF65-F5344CB8AC3E}">
        <p14:creationId xmlns:p14="http://schemas.microsoft.com/office/powerpoint/2010/main" val="390222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16" name="Rectangle 15"/>
          <p:cNvSpPr/>
          <p:nvPr userDrawn="1"/>
        </p:nvSpPr>
        <p:spPr>
          <a:xfrm>
            <a:off x="0" y="0"/>
            <a:ext cx="12192000" cy="539129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nvGrpSpPr>
          <p:cNvPr id="45" name="Group 44"/>
          <p:cNvGrpSpPr/>
          <p:nvPr userDrawn="1"/>
        </p:nvGrpSpPr>
        <p:grpSpPr>
          <a:xfrm>
            <a:off x="7117034" y="693602"/>
            <a:ext cx="5470804" cy="5470804"/>
            <a:chOff x="2373946" y="1219200"/>
            <a:chExt cx="5332730" cy="5332730"/>
          </a:xfrm>
        </p:grpSpPr>
        <p:sp>
          <p:nvSpPr>
            <p:cNvPr id="46" name="Isosceles Triangle 45"/>
            <p:cNvSpPr/>
            <p:nvPr/>
          </p:nvSpPr>
          <p:spPr>
            <a:xfrm>
              <a:off x="4119562" y="121920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47" name="Isosceles Triangle 46"/>
            <p:cNvSpPr/>
            <p:nvPr/>
          </p:nvSpPr>
          <p:spPr>
            <a:xfrm rot="10800000">
              <a:off x="4119562" y="505968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48" name="Oval 47"/>
            <p:cNvSpPr/>
            <p:nvPr/>
          </p:nvSpPr>
          <p:spPr>
            <a:xfrm>
              <a:off x="4119561" y="2959689"/>
              <a:ext cx="1859280" cy="1859280"/>
            </a:xfrm>
            <a:prstGeom prst="ellipse">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49" name="Isosceles Triangle 48"/>
            <p:cNvSpPr/>
            <p:nvPr/>
          </p:nvSpPr>
          <p:spPr>
            <a:xfrm rot="5400000">
              <a:off x="6039801" y="313944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50" name="Isosceles Triangle 49"/>
            <p:cNvSpPr/>
            <p:nvPr/>
          </p:nvSpPr>
          <p:spPr>
            <a:xfrm rot="16200000">
              <a:off x="2199321" y="313944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sp>
        <p:nvSpPr>
          <p:cNvPr id="23" name="Text Placeholder 2"/>
          <p:cNvSpPr>
            <a:spLocks noGrp="1"/>
          </p:cNvSpPr>
          <p:nvPr>
            <p:ph type="body" idx="1" hasCustomPrompt="1"/>
          </p:nvPr>
        </p:nvSpPr>
        <p:spPr>
          <a:xfrm>
            <a:off x="582706" y="3630706"/>
            <a:ext cx="6152029" cy="1500187"/>
          </a:xfrm>
        </p:spPr>
        <p:txBody>
          <a:bodyPr lIns="0">
            <a:normAutofit/>
          </a:bodyPr>
          <a:lstStyle>
            <a:lvl1pPr marL="0" indent="0">
              <a:buNone/>
              <a:defRPr sz="1765" baseline="0">
                <a:solidFill>
                  <a:schemeClr val="bg1"/>
                </a:solidFill>
              </a:defRPr>
            </a:lvl1pPr>
            <a:lvl2pPr marL="457200" indent="0">
              <a:buNone/>
              <a:defRPr sz="2000">
                <a:solidFill>
                  <a:schemeClr val="tx1">
                    <a:tint val="75000"/>
                  </a:schemeClr>
                </a:solidFill>
              </a:defRPr>
            </a:lvl2pPr>
            <a:lvl3pPr marL="914399" indent="0">
              <a:buNone/>
              <a:defRPr sz="1800">
                <a:solidFill>
                  <a:schemeClr val="tx1">
                    <a:tint val="75000"/>
                  </a:schemeClr>
                </a:solidFill>
              </a:defRPr>
            </a:lvl3pPr>
            <a:lvl4pPr marL="1371598" indent="0">
              <a:buNone/>
              <a:defRPr sz="1600">
                <a:solidFill>
                  <a:schemeClr val="tx1">
                    <a:tint val="75000"/>
                  </a:schemeClr>
                </a:solidFill>
              </a:defRPr>
            </a:lvl4pPr>
            <a:lvl5pPr marL="1828799" indent="0">
              <a:buNone/>
              <a:defRPr sz="1600">
                <a:solidFill>
                  <a:schemeClr val="tx1">
                    <a:tint val="75000"/>
                  </a:schemeClr>
                </a:solidFill>
              </a:defRPr>
            </a:lvl5pPr>
            <a:lvl6pPr marL="2285998" indent="0">
              <a:buNone/>
              <a:defRPr sz="1600">
                <a:solidFill>
                  <a:schemeClr val="tx1">
                    <a:tint val="75000"/>
                  </a:schemeClr>
                </a:solidFill>
              </a:defRPr>
            </a:lvl6pPr>
            <a:lvl7pPr marL="2743197" indent="0">
              <a:buNone/>
              <a:defRPr sz="1600">
                <a:solidFill>
                  <a:schemeClr val="tx1">
                    <a:tint val="75000"/>
                  </a:schemeClr>
                </a:solidFill>
              </a:defRPr>
            </a:lvl7pPr>
            <a:lvl8pPr marL="3200396" indent="0">
              <a:buNone/>
              <a:defRPr sz="1600">
                <a:solidFill>
                  <a:schemeClr val="tx1">
                    <a:tint val="75000"/>
                  </a:schemeClr>
                </a:solidFill>
              </a:defRPr>
            </a:lvl8pPr>
            <a:lvl9pPr marL="3657596" indent="0">
              <a:buNone/>
              <a:defRPr sz="1600">
                <a:solidFill>
                  <a:schemeClr val="tx1">
                    <a:tint val="75000"/>
                  </a:schemeClr>
                </a:solidFill>
              </a:defRPr>
            </a:lvl9pPr>
          </a:lstStyle>
          <a:p>
            <a:pPr lvl="0"/>
            <a:r>
              <a:rPr lang="en-US" dirty="0"/>
              <a:t>Sub-heading if needed.</a:t>
            </a:r>
          </a:p>
        </p:txBody>
      </p:sp>
      <p:sp>
        <p:nvSpPr>
          <p:cNvPr id="24" name="Title 1"/>
          <p:cNvSpPr>
            <a:spLocks noGrp="1"/>
          </p:cNvSpPr>
          <p:nvPr>
            <p:ph type="ctrTitle" hasCustomPrompt="1"/>
          </p:nvPr>
        </p:nvSpPr>
        <p:spPr>
          <a:xfrm>
            <a:off x="582706" y="403413"/>
            <a:ext cx="8068235" cy="2817759"/>
          </a:xfrm>
        </p:spPr>
        <p:txBody>
          <a:bodyPr anchor="b">
            <a:normAutofit/>
          </a:bodyPr>
          <a:lstStyle>
            <a:lvl1pPr algn="l">
              <a:defRPr sz="4236" baseline="0">
                <a:solidFill>
                  <a:schemeClr val="bg1"/>
                </a:solidFill>
              </a:defRPr>
            </a:lvl1pPr>
          </a:lstStyle>
          <a:p>
            <a:endParaRPr lang="en-US" dirty="0"/>
          </a:p>
        </p:txBody>
      </p:sp>
      <p:cxnSp>
        <p:nvCxnSpPr>
          <p:cNvPr id="25" name="Straight Connector 24"/>
          <p:cNvCxnSpPr/>
          <p:nvPr userDrawn="1"/>
        </p:nvCxnSpPr>
        <p:spPr>
          <a:xfrm>
            <a:off x="582708" y="3431395"/>
            <a:ext cx="813193"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Rectangle 25"/>
          <p:cNvSpPr/>
          <p:nvPr userDrawn="1"/>
        </p:nvSpPr>
        <p:spPr>
          <a:xfrm>
            <a:off x="0" y="5391298"/>
            <a:ext cx="12192000" cy="1466706"/>
          </a:xfrm>
          <a:prstGeom prst="rect">
            <a:avLst/>
          </a:prstGeom>
          <a:solidFill>
            <a:schemeClr val="tx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588" dirty="0"/>
          </a:p>
        </p:txBody>
      </p:sp>
      <p:cxnSp>
        <p:nvCxnSpPr>
          <p:cNvPr id="27" name="Straight Connector 26"/>
          <p:cNvCxnSpPr/>
          <p:nvPr userDrawn="1"/>
        </p:nvCxnSpPr>
        <p:spPr>
          <a:xfrm>
            <a:off x="0" y="5392564"/>
            <a:ext cx="121920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99769" y="6508929"/>
            <a:ext cx="1899193" cy="100852"/>
          </a:xfrm>
          <a:prstGeom prst="rect">
            <a:avLst/>
          </a:prstGeom>
        </p:spPr>
      </p:pic>
    </p:spTree>
    <p:extLst>
      <p:ext uri="{BB962C8B-B14F-4D97-AF65-F5344CB8AC3E}">
        <p14:creationId xmlns:p14="http://schemas.microsoft.com/office/powerpoint/2010/main" val="1183934349"/>
      </p:ext>
    </p:extLst>
  </p:cSld>
  <p:clrMapOvr>
    <a:masterClrMapping/>
  </p:clrMapOvr>
  <p:extLst>
    <p:ext uri="{DCECCB84-F9BA-43D5-87BE-67443E8EF086}">
      <p15:sldGuideLst xmlns:p15="http://schemas.microsoft.com/office/powerpoint/2012/main">
        <p15:guide id="3" orient="horz" pos="2304">
          <p15:clr>
            <a:srgbClr val="FBAE40"/>
          </p15:clr>
        </p15:guide>
        <p15:guide id="4" orient="horz" pos="2592">
          <p15:clr>
            <a:srgbClr val="FBAE40"/>
          </p15:clr>
        </p15:guide>
        <p15:guide id="5" pos="416">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Footer Placeholder 4"/>
          <p:cNvSpPr>
            <a:spLocks noGrp="1"/>
          </p:cNvSpPr>
          <p:nvPr>
            <p:ph type="ftr" sz="quarter" idx="10"/>
          </p:nvPr>
        </p:nvSpPr>
        <p:spPr/>
        <p:txBody>
          <a:bodyPr/>
          <a:lstStyle/>
          <a:p>
            <a:r>
              <a:rPr lang="en-US" dirty="0"/>
              <a:t>MKAA BOND ISSUANCE PROCESS OVERVIEW</a:t>
            </a:r>
          </a:p>
        </p:txBody>
      </p:sp>
      <p:sp>
        <p:nvSpPr>
          <p:cNvPr id="7" name="Slide Number Placeholder 6"/>
          <p:cNvSpPr>
            <a:spLocks noGrp="1"/>
          </p:cNvSpPr>
          <p:nvPr>
            <p:ph type="sldNum" sz="quarter" idx="11"/>
          </p:nvPr>
        </p:nvSpPr>
        <p:spPr/>
        <p:txBody>
          <a:bodyPr/>
          <a:lstStyle/>
          <a:p>
            <a:fld id="{F96F0DF3-767C-41A9-BFAA-AECC1DE798D1}" type="slidenum">
              <a:rPr lang="en-US" smtClean="0"/>
              <a:pPr/>
              <a:t>‹#›</a:t>
            </a:fld>
            <a:endParaRPr lang="en-US" dirty="0"/>
          </a:p>
        </p:txBody>
      </p:sp>
      <p:sp>
        <p:nvSpPr>
          <p:cNvPr id="10" name="Text Placeholder 9"/>
          <p:cNvSpPr>
            <a:spLocks noGrp="1"/>
          </p:cNvSpPr>
          <p:nvPr>
            <p:ph type="body" sz="quarter" idx="12"/>
          </p:nvPr>
        </p:nvSpPr>
        <p:spPr>
          <a:xfrm>
            <a:off x="381000" y="1781735"/>
            <a:ext cx="5513294" cy="43030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3"/>
          </p:nvPr>
        </p:nvSpPr>
        <p:spPr>
          <a:xfrm>
            <a:off x="6297706" y="1781735"/>
            <a:ext cx="5513294" cy="43030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21" name="Group 20"/>
          <p:cNvGrpSpPr/>
          <p:nvPr userDrawn="1"/>
        </p:nvGrpSpPr>
        <p:grpSpPr>
          <a:xfrm>
            <a:off x="8482854" y="2528050"/>
            <a:ext cx="3529852" cy="3529852"/>
            <a:chOff x="2373946" y="1219200"/>
            <a:chExt cx="5332730" cy="5332730"/>
          </a:xfrm>
        </p:grpSpPr>
        <p:sp>
          <p:nvSpPr>
            <p:cNvPr id="22" name="Isosceles Triangle 21"/>
            <p:cNvSpPr/>
            <p:nvPr/>
          </p:nvSpPr>
          <p:spPr>
            <a:xfrm>
              <a:off x="4119562" y="121920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3" name="Isosceles Triangle 22"/>
            <p:cNvSpPr/>
            <p:nvPr/>
          </p:nvSpPr>
          <p:spPr>
            <a:xfrm rot="10800000">
              <a:off x="4119562" y="505968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4" name="Oval 23"/>
            <p:cNvSpPr/>
            <p:nvPr/>
          </p:nvSpPr>
          <p:spPr>
            <a:xfrm>
              <a:off x="4119561" y="2959689"/>
              <a:ext cx="1859280" cy="1859280"/>
            </a:xfrm>
            <a:prstGeom prst="ellipse">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5" name="Isosceles Triangle 24"/>
            <p:cNvSpPr/>
            <p:nvPr/>
          </p:nvSpPr>
          <p:spPr>
            <a:xfrm rot="5400000">
              <a:off x="6039801" y="313944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33" name="Isosceles Triangle 32"/>
            <p:cNvSpPr/>
            <p:nvPr/>
          </p:nvSpPr>
          <p:spPr>
            <a:xfrm rot="16200000">
              <a:off x="2199321" y="313944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spTree>
    <p:extLst>
      <p:ext uri="{BB962C8B-B14F-4D97-AF65-F5344CB8AC3E}">
        <p14:creationId xmlns:p14="http://schemas.microsoft.com/office/powerpoint/2010/main" val="3244697093"/>
      </p:ext>
    </p:extLst>
  </p:cSld>
  <p:clrMapOvr>
    <a:masterClrMapping/>
  </p:clrMapOvr>
  <p:extLst>
    <p:ext uri="{DCECCB84-F9BA-43D5-87BE-67443E8EF086}">
      <p15:sldGuideLst xmlns:p15="http://schemas.microsoft.com/office/powerpoint/2012/main">
        <p15:guide id="3" pos="4208">
          <p15:clr>
            <a:srgbClr val="FBAE40"/>
          </p15:clr>
        </p15:guide>
        <p15:guide id="4" pos="449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lumns Sub-Heders">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dirty="0"/>
              <a:t>MKAA BOND ISSUANCE PROCESS OVERVIEW</a:t>
            </a:r>
          </a:p>
        </p:txBody>
      </p:sp>
      <p:sp>
        <p:nvSpPr>
          <p:cNvPr id="4" name="Slide Number Placeholder 3"/>
          <p:cNvSpPr>
            <a:spLocks noGrp="1"/>
          </p:cNvSpPr>
          <p:nvPr>
            <p:ph type="sldNum" sz="quarter" idx="11"/>
          </p:nvPr>
        </p:nvSpPr>
        <p:spPr/>
        <p:txBody>
          <a:bodyPr/>
          <a:lstStyle/>
          <a:p>
            <a:fld id="{F96F0DF3-767C-41A9-BFAA-AECC1DE798D1}" type="slidenum">
              <a:rPr lang="en-US" smtClean="0"/>
              <a:pPr/>
              <a:t>‹#›</a:t>
            </a:fld>
            <a:endParaRPr lang="en-US" dirty="0"/>
          </a:p>
        </p:txBody>
      </p:sp>
      <p:sp>
        <p:nvSpPr>
          <p:cNvPr id="6" name="Title 5"/>
          <p:cNvSpPr>
            <a:spLocks noGrp="1"/>
          </p:cNvSpPr>
          <p:nvPr>
            <p:ph type="title"/>
          </p:nvPr>
        </p:nvSpPr>
        <p:spPr/>
        <p:txBody>
          <a:bodyPr/>
          <a:lstStyle/>
          <a:p>
            <a:r>
              <a:rPr lang="en-US"/>
              <a:t>Click to edit Master title style</a:t>
            </a:r>
          </a:p>
        </p:txBody>
      </p:sp>
      <p:sp>
        <p:nvSpPr>
          <p:cNvPr id="10" name="Text Placeholder 9"/>
          <p:cNvSpPr>
            <a:spLocks noGrp="1"/>
          </p:cNvSpPr>
          <p:nvPr>
            <p:ph type="body" sz="quarter" idx="12"/>
          </p:nvPr>
        </p:nvSpPr>
        <p:spPr>
          <a:xfrm>
            <a:off x="381000" y="2386853"/>
            <a:ext cx="5513294" cy="36979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3"/>
          </p:nvPr>
        </p:nvSpPr>
        <p:spPr>
          <a:xfrm>
            <a:off x="6297706" y="2386853"/>
            <a:ext cx="5513294" cy="36979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
          <p:cNvSpPr>
            <a:spLocks noGrp="1"/>
          </p:cNvSpPr>
          <p:nvPr>
            <p:ph type="body" idx="1" hasCustomPrompt="1"/>
          </p:nvPr>
        </p:nvSpPr>
        <p:spPr>
          <a:xfrm>
            <a:off x="381000" y="1788813"/>
            <a:ext cx="5513294" cy="396335"/>
          </a:xfrm>
        </p:spPr>
        <p:txBody>
          <a:bodyPr lIns="0" rIns="0" anchor="t">
            <a:noAutofit/>
          </a:bodyPr>
          <a:lstStyle>
            <a:lvl1pPr marL="0" indent="0">
              <a:buNone/>
              <a:defRPr sz="2118" b="1" cap="all" spc="0" baseline="0">
                <a:solidFill>
                  <a:schemeClr val="tx1"/>
                </a:solidFill>
                <a:effectLst/>
                <a:latin typeface="Arial" panose="020B0604020202020204" pitchFamily="34" charset="0"/>
                <a:cs typeface="Arial" panose="020B0604020202020204" pitchFamily="34" charset="0"/>
              </a:defRPr>
            </a:lvl1pPr>
            <a:lvl2pPr marL="457200" indent="0">
              <a:buNone/>
              <a:defRPr sz="2000" b="1"/>
            </a:lvl2pPr>
            <a:lvl3pPr marL="914399" indent="0">
              <a:buNone/>
              <a:defRPr sz="1800" b="1"/>
            </a:lvl3pPr>
            <a:lvl4pPr marL="1371598" indent="0">
              <a:buNone/>
              <a:defRPr sz="1600" b="1"/>
            </a:lvl4pPr>
            <a:lvl5pPr marL="1828799" indent="0">
              <a:buNone/>
              <a:defRPr sz="1600" b="1"/>
            </a:lvl5pPr>
            <a:lvl6pPr marL="2285998" indent="0">
              <a:buNone/>
              <a:defRPr sz="1600" b="1"/>
            </a:lvl6pPr>
            <a:lvl7pPr marL="2743197" indent="0">
              <a:buNone/>
              <a:defRPr sz="1600" b="1"/>
            </a:lvl7pPr>
            <a:lvl8pPr marL="3200396" indent="0">
              <a:buNone/>
              <a:defRPr sz="1600" b="1"/>
            </a:lvl8pPr>
            <a:lvl9pPr marL="3657596" indent="0">
              <a:buNone/>
              <a:defRPr sz="1600" b="1"/>
            </a:lvl9pPr>
          </a:lstStyle>
          <a:p>
            <a:pPr lvl="0"/>
            <a:r>
              <a:rPr lang="en-US" dirty="0"/>
              <a:t>SUB-HEADER GOES HERE</a:t>
            </a:r>
          </a:p>
        </p:txBody>
      </p:sp>
      <p:sp>
        <p:nvSpPr>
          <p:cNvPr id="24" name="Text Placeholder 4"/>
          <p:cNvSpPr>
            <a:spLocks noGrp="1"/>
          </p:cNvSpPr>
          <p:nvPr>
            <p:ph type="body" sz="quarter" idx="3" hasCustomPrompt="1"/>
          </p:nvPr>
        </p:nvSpPr>
        <p:spPr>
          <a:xfrm>
            <a:off x="6297706" y="1788813"/>
            <a:ext cx="5513294" cy="396335"/>
          </a:xfrm>
        </p:spPr>
        <p:txBody>
          <a:bodyPr lIns="0" rIns="0" anchor="t">
            <a:noAutofit/>
          </a:bodyPr>
          <a:lstStyle>
            <a:lvl1pPr marL="0" indent="0">
              <a:buNone/>
              <a:defRPr sz="2118" b="1" baseline="0">
                <a:solidFill>
                  <a:schemeClr val="tx1"/>
                </a:solidFill>
                <a:latin typeface="Arial" panose="020B0604020202020204" pitchFamily="34" charset="0"/>
                <a:cs typeface="Arial" panose="020B0604020202020204" pitchFamily="34" charset="0"/>
              </a:defRPr>
            </a:lvl1pPr>
            <a:lvl2pPr marL="457200" indent="0">
              <a:buNone/>
              <a:defRPr sz="2000" b="1"/>
            </a:lvl2pPr>
            <a:lvl3pPr marL="914399" indent="0">
              <a:buNone/>
              <a:defRPr sz="1800" b="1"/>
            </a:lvl3pPr>
            <a:lvl4pPr marL="1371598" indent="0">
              <a:buNone/>
              <a:defRPr sz="1600" b="1"/>
            </a:lvl4pPr>
            <a:lvl5pPr marL="1828799" indent="0">
              <a:buNone/>
              <a:defRPr sz="1600" b="1"/>
            </a:lvl5pPr>
            <a:lvl6pPr marL="2285998" indent="0">
              <a:buNone/>
              <a:defRPr sz="1600" b="1"/>
            </a:lvl6pPr>
            <a:lvl7pPr marL="2743197" indent="0">
              <a:buNone/>
              <a:defRPr sz="1600" b="1"/>
            </a:lvl7pPr>
            <a:lvl8pPr marL="3200396" indent="0">
              <a:buNone/>
              <a:defRPr sz="1600" b="1"/>
            </a:lvl8pPr>
            <a:lvl9pPr marL="3657596" indent="0">
              <a:buNone/>
              <a:defRPr sz="1600" b="1"/>
            </a:lvl9pPr>
          </a:lstStyle>
          <a:p>
            <a:pPr lvl="0"/>
            <a:r>
              <a:rPr lang="en-US" dirty="0"/>
              <a:t>SUB-HEADER GOES HERE</a:t>
            </a:r>
          </a:p>
        </p:txBody>
      </p:sp>
    </p:spTree>
    <p:extLst>
      <p:ext uri="{BB962C8B-B14F-4D97-AF65-F5344CB8AC3E}">
        <p14:creationId xmlns:p14="http://schemas.microsoft.com/office/powerpoint/2010/main" val="1171206693"/>
      </p:ext>
    </p:extLst>
  </p:cSld>
  <p:clrMapOvr>
    <a:masterClrMapping/>
  </p:clrMapOvr>
  <p:extLst>
    <p:ext uri="{DCECCB84-F9BA-43D5-87BE-67443E8EF086}">
      <p15:sldGuideLst xmlns:p15="http://schemas.microsoft.com/office/powerpoint/2012/main">
        <p15:guide id="5" orient="horz" pos="1704">
          <p15:clr>
            <a:srgbClr val="FBAE40"/>
          </p15:clr>
        </p15:guide>
        <p15:guide id="6" pos="4208">
          <p15:clr>
            <a:srgbClr val="FBAE40"/>
          </p15:clr>
        </p15:guide>
        <p15:guide id="7" pos="4496">
          <p15:clr>
            <a:srgbClr val="FBAE40"/>
          </p15:clr>
        </p15:guide>
        <p15:guide id="8" orient="horz" pos="156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Title only layout</a:t>
            </a:r>
          </a:p>
        </p:txBody>
      </p:sp>
      <p:sp>
        <p:nvSpPr>
          <p:cNvPr id="5" name="Footer Placeholder 4"/>
          <p:cNvSpPr>
            <a:spLocks noGrp="1"/>
          </p:cNvSpPr>
          <p:nvPr>
            <p:ph type="ftr" sz="quarter" idx="10"/>
          </p:nvPr>
        </p:nvSpPr>
        <p:spPr/>
        <p:txBody>
          <a:bodyPr/>
          <a:lstStyle/>
          <a:p>
            <a:r>
              <a:rPr lang="en-US" dirty="0"/>
              <a:t>MKAA BOND ISSUANCE PROCESS OVERVIEW</a:t>
            </a:r>
          </a:p>
        </p:txBody>
      </p:sp>
      <p:sp>
        <p:nvSpPr>
          <p:cNvPr id="6" name="Slide Number Placeholder 5"/>
          <p:cNvSpPr>
            <a:spLocks noGrp="1"/>
          </p:cNvSpPr>
          <p:nvPr>
            <p:ph type="sldNum" sz="quarter" idx="11"/>
          </p:nvPr>
        </p:nvSpPr>
        <p:spPr/>
        <p:txBody>
          <a:bodyPr/>
          <a:lstStyle/>
          <a:p>
            <a:fld id="{F96F0DF3-767C-41A9-BFAA-AECC1DE798D1}" type="slidenum">
              <a:rPr lang="en-US" smtClean="0"/>
              <a:pPr/>
              <a:t>‹#›</a:t>
            </a:fld>
            <a:endParaRPr lang="en-US" dirty="0"/>
          </a:p>
        </p:txBody>
      </p:sp>
    </p:spTree>
    <p:extLst>
      <p:ext uri="{BB962C8B-B14F-4D97-AF65-F5344CB8AC3E}">
        <p14:creationId xmlns:p14="http://schemas.microsoft.com/office/powerpoint/2010/main" val="2736875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1"/>
            <a:ext cx="12192000" cy="62454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3" name="Footer Placeholder 2"/>
          <p:cNvSpPr>
            <a:spLocks noGrp="1"/>
          </p:cNvSpPr>
          <p:nvPr>
            <p:ph type="ftr" sz="quarter" idx="11"/>
          </p:nvPr>
        </p:nvSpPr>
        <p:spPr/>
        <p:txBody>
          <a:bodyPr/>
          <a:lstStyle/>
          <a:p>
            <a:r>
              <a:rPr lang="en-US" dirty="0"/>
              <a:t>MKAA BOND ISSUANCE PROCESS OVERVIEW</a:t>
            </a:r>
          </a:p>
        </p:txBody>
      </p:sp>
      <p:sp>
        <p:nvSpPr>
          <p:cNvPr id="4" name="Slide Number Placeholder 3"/>
          <p:cNvSpPr>
            <a:spLocks noGrp="1"/>
          </p:cNvSpPr>
          <p:nvPr>
            <p:ph type="sldNum" sz="quarter" idx="12"/>
          </p:nvPr>
        </p:nvSpPr>
        <p:spPr/>
        <p:txBody>
          <a:bodyPr/>
          <a:lstStyle/>
          <a:p>
            <a:fld id="{F96F0DF3-767C-41A9-BFAA-AECC1DE798D1}" type="slidenum">
              <a:rPr lang="en-US" smtClean="0"/>
              <a:pPr/>
              <a:t>‹#›</a:t>
            </a:fld>
            <a:endParaRPr lang="en-US" dirty="0"/>
          </a:p>
        </p:txBody>
      </p:sp>
    </p:spTree>
    <p:extLst>
      <p:ext uri="{BB962C8B-B14F-4D97-AF65-F5344CB8AC3E}">
        <p14:creationId xmlns:p14="http://schemas.microsoft.com/office/powerpoint/2010/main" val="36431922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End Layout">
    <p:spTree>
      <p:nvGrpSpPr>
        <p:cNvPr id="1" name=""/>
        <p:cNvGrpSpPr/>
        <p:nvPr/>
      </p:nvGrpSpPr>
      <p:grpSpPr>
        <a:xfrm>
          <a:off x="0" y="0"/>
          <a:ext cx="0" cy="0"/>
          <a:chOff x="0" y="0"/>
          <a:chExt cx="0" cy="0"/>
        </a:xfrm>
      </p:grpSpPr>
      <p:sp>
        <p:nvSpPr>
          <p:cNvPr id="15" name="Rectangle 14"/>
          <p:cNvSpPr/>
          <p:nvPr userDrawn="1"/>
        </p:nvSpPr>
        <p:spPr>
          <a:xfrm>
            <a:off x="-1" y="0"/>
            <a:ext cx="12192001" cy="68580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16" name="Title 1"/>
          <p:cNvSpPr>
            <a:spLocks noGrp="1"/>
          </p:cNvSpPr>
          <p:nvPr>
            <p:ph type="ctrTitle" hasCustomPrompt="1"/>
          </p:nvPr>
        </p:nvSpPr>
        <p:spPr>
          <a:xfrm>
            <a:off x="578972" y="1062552"/>
            <a:ext cx="8340911" cy="2817759"/>
          </a:xfrm>
        </p:spPr>
        <p:txBody>
          <a:bodyPr anchor="b"/>
          <a:lstStyle>
            <a:lvl1pPr algn="l">
              <a:defRPr sz="6000" baseline="0">
                <a:solidFill>
                  <a:schemeClr val="bg1"/>
                </a:solidFill>
              </a:defRPr>
            </a:lvl1pPr>
          </a:lstStyle>
          <a:p>
            <a:r>
              <a:rPr lang="en-US" dirty="0"/>
              <a:t>Thank you</a:t>
            </a:r>
          </a:p>
        </p:txBody>
      </p:sp>
      <p:grpSp>
        <p:nvGrpSpPr>
          <p:cNvPr id="18" name="Group 17"/>
          <p:cNvGrpSpPr/>
          <p:nvPr userDrawn="1"/>
        </p:nvGrpSpPr>
        <p:grpSpPr>
          <a:xfrm>
            <a:off x="7117034" y="693602"/>
            <a:ext cx="5470804" cy="5470804"/>
            <a:chOff x="2373946" y="1219200"/>
            <a:chExt cx="5332730" cy="5332730"/>
          </a:xfrm>
        </p:grpSpPr>
        <p:sp>
          <p:nvSpPr>
            <p:cNvPr id="19" name="Isosceles Triangle 18"/>
            <p:cNvSpPr/>
            <p:nvPr/>
          </p:nvSpPr>
          <p:spPr>
            <a:xfrm>
              <a:off x="4119562" y="121920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1" name="Isosceles Triangle 20"/>
            <p:cNvSpPr/>
            <p:nvPr/>
          </p:nvSpPr>
          <p:spPr>
            <a:xfrm rot="10800000">
              <a:off x="4119562" y="505968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2" name="Oval 21"/>
            <p:cNvSpPr/>
            <p:nvPr/>
          </p:nvSpPr>
          <p:spPr>
            <a:xfrm>
              <a:off x="4119561" y="2959689"/>
              <a:ext cx="1859280" cy="1859280"/>
            </a:xfrm>
            <a:prstGeom prst="ellipse">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3" name="Isosceles Triangle 22"/>
            <p:cNvSpPr/>
            <p:nvPr/>
          </p:nvSpPr>
          <p:spPr>
            <a:xfrm rot="5400000">
              <a:off x="6039801" y="313944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4" name="Isosceles Triangle 23"/>
            <p:cNvSpPr/>
            <p:nvPr/>
          </p:nvSpPr>
          <p:spPr>
            <a:xfrm rot="16200000">
              <a:off x="2199321" y="313944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cxnSp>
        <p:nvCxnSpPr>
          <p:cNvPr id="25" name="Straight Connector 24"/>
          <p:cNvCxnSpPr/>
          <p:nvPr userDrawn="1"/>
        </p:nvCxnSpPr>
        <p:spPr>
          <a:xfrm>
            <a:off x="578975" y="4090534"/>
            <a:ext cx="813193"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Rectangle 25"/>
          <p:cNvSpPr/>
          <p:nvPr userDrawn="1"/>
        </p:nvSpPr>
        <p:spPr>
          <a:xfrm>
            <a:off x="0" y="5391298"/>
            <a:ext cx="12192000" cy="1466706"/>
          </a:xfrm>
          <a:prstGeom prst="rect">
            <a:avLst/>
          </a:prstGeom>
          <a:solidFill>
            <a:schemeClr val="tx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588" dirty="0"/>
          </a:p>
        </p:txBody>
      </p:sp>
      <p:cxnSp>
        <p:nvCxnSpPr>
          <p:cNvPr id="29" name="Straight Connector 28"/>
          <p:cNvCxnSpPr/>
          <p:nvPr userDrawn="1"/>
        </p:nvCxnSpPr>
        <p:spPr>
          <a:xfrm>
            <a:off x="0" y="5391297"/>
            <a:ext cx="121920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8971" y="5778525"/>
            <a:ext cx="1254829" cy="687552"/>
          </a:xfrm>
          <a:prstGeom prst="rect">
            <a:avLst/>
          </a:prstGeom>
        </p:spPr>
      </p:pic>
      <p:sp>
        <p:nvSpPr>
          <p:cNvPr id="20" name="Subtitle 2"/>
          <p:cNvSpPr txBox="1">
            <a:spLocks/>
          </p:cNvSpPr>
          <p:nvPr userDrawn="1"/>
        </p:nvSpPr>
        <p:spPr>
          <a:xfrm>
            <a:off x="2229637" y="5907856"/>
            <a:ext cx="5302384" cy="428891"/>
          </a:xfrm>
          <a:prstGeom prst="rect">
            <a:avLst/>
          </a:prstGeom>
        </p:spPr>
        <p:txBody>
          <a:bodyPr vert="horz" lIns="0" tIns="40341" rIns="80682" bIns="40341" rtlCol="0" anchor="ctr">
            <a:noAutofit/>
          </a:bodyPr>
          <a:lstStyle>
            <a:lvl1pPr marL="0" indent="0" algn="l" defTabSz="1036264" rtl="0" eaLnBrk="1" latinLnBrk="0" hangingPunct="1">
              <a:lnSpc>
                <a:spcPct val="100000"/>
              </a:lnSpc>
              <a:spcBef>
                <a:spcPts val="1200"/>
              </a:spcBef>
              <a:spcAft>
                <a:spcPts val="600"/>
              </a:spcAft>
              <a:buClr>
                <a:schemeClr val="accent2"/>
              </a:buClr>
              <a:buFontTx/>
              <a:buNone/>
              <a:defRPr sz="2000" kern="1200" baseline="0">
                <a:solidFill>
                  <a:schemeClr val="bg1"/>
                </a:solidFill>
                <a:latin typeface="Arial" panose="020B0604020202020204" pitchFamily="34" charset="0"/>
                <a:ea typeface="+mn-ea"/>
                <a:cs typeface="Arial" panose="020B0604020202020204" pitchFamily="34" charset="0"/>
              </a:defRPr>
            </a:lvl1pPr>
            <a:lvl2pPr marL="518132" indent="0" algn="ctr" defTabSz="1036264" rtl="0" eaLnBrk="1" latinLnBrk="0" hangingPunct="1">
              <a:lnSpc>
                <a:spcPct val="100000"/>
              </a:lnSpc>
              <a:spcBef>
                <a:spcPts val="600"/>
              </a:spcBef>
              <a:spcAft>
                <a:spcPts val="600"/>
              </a:spcAft>
              <a:buClr>
                <a:schemeClr val="accent2"/>
              </a:buClr>
              <a:buFont typeface="Wingdings" panose="05000000000000000000" pitchFamily="2" charset="2"/>
              <a:buNone/>
              <a:defRPr sz="2267" kern="1200" baseline="0">
                <a:solidFill>
                  <a:schemeClr val="tx1"/>
                </a:solidFill>
                <a:latin typeface="Arial" panose="020B0604020202020204" pitchFamily="34" charset="0"/>
                <a:ea typeface="+mn-ea"/>
                <a:cs typeface="Arial" panose="020B0604020202020204" pitchFamily="34" charset="0"/>
              </a:defRPr>
            </a:lvl2pPr>
            <a:lvl3pPr marL="1036264" indent="0" algn="ctr" defTabSz="1036264" rtl="0" eaLnBrk="1" latinLnBrk="0" hangingPunct="1">
              <a:lnSpc>
                <a:spcPct val="100000"/>
              </a:lnSpc>
              <a:spcBef>
                <a:spcPts val="600"/>
              </a:spcBef>
              <a:spcAft>
                <a:spcPts val="600"/>
              </a:spcAft>
              <a:buClr>
                <a:schemeClr val="accent2"/>
              </a:buClr>
              <a:buSzPct val="100000"/>
              <a:buFont typeface="Wingdings" panose="05000000000000000000" pitchFamily="2" charset="2"/>
              <a:buNone/>
              <a:defRPr sz="2040" kern="1200" baseline="0">
                <a:solidFill>
                  <a:schemeClr val="tx1"/>
                </a:solidFill>
                <a:latin typeface="Arial" panose="020B0604020202020204" pitchFamily="34" charset="0"/>
                <a:ea typeface="+mn-ea"/>
                <a:cs typeface="Arial" panose="020B0604020202020204" pitchFamily="34" charset="0"/>
              </a:defRPr>
            </a:lvl3pPr>
            <a:lvl4pPr marL="1554395" indent="0" algn="ctr" defTabSz="1036264" rtl="0" eaLnBrk="1" latinLnBrk="0" hangingPunct="1">
              <a:lnSpc>
                <a:spcPct val="100000"/>
              </a:lnSpc>
              <a:spcBef>
                <a:spcPts val="600"/>
              </a:spcBef>
              <a:spcAft>
                <a:spcPts val="600"/>
              </a:spcAft>
              <a:buClr>
                <a:schemeClr val="accent2"/>
              </a:buClr>
              <a:buSzPct val="100000"/>
              <a:buFont typeface="Wingdings" panose="05000000000000000000" pitchFamily="2" charset="2"/>
              <a:buNone/>
              <a:defRPr sz="1813" kern="1200" baseline="0">
                <a:solidFill>
                  <a:schemeClr val="tx1"/>
                </a:solidFill>
                <a:latin typeface="Arial" panose="020B0604020202020204" pitchFamily="34" charset="0"/>
                <a:ea typeface="+mn-ea"/>
                <a:cs typeface="Arial" panose="020B0604020202020204" pitchFamily="34" charset="0"/>
              </a:defRPr>
            </a:lvl4pPr>
            <a:lvl5pPr marL="2072528" indent="0" algn="ctr" defTabSz="1036264" rtl="0" eaLnBrk="1" latinLnBrk="0" hangingPunct="1">
              <a:lnSpc>
                <a:spcPct val="100000"/>
              </a:lnSpc>
              <a:spcBef>
                <a:spcPts val="600"/>
              </a:spcBef>
              <a:spcAft>
                <a:spcPts val="600"/>
              </a:spcAft>
              <a:buClr>
                <a:schemeClr val="accent2"/>
              </a:buClr>
              <a:buSzPct val="100000"/>
              <a:buFont typeface="Wingdings" panose="05000000000000000000" pitchFamily="2" charset="2"/>
              <a:buNone/>
              <a:defRPr sz="1813" kern="1200">
                <a:solidFill>
                  <a:schemeClr val="tx1"/>
                </a:solidFill>
                <a:latin typeface="Arial" panose="020B0604020202020204" pitchFamily="34" charset="0"/>
                <a:ea typeface="+mn-ea"/>
                <a:cs typeface="Arial" panose="020B0604020202020204" pitchFamily="34" charset="0"/>
              </a:defRPr>
            </a:lvl5pPr>
            <a:lvl6pPr marL="2590659" indent="0" algn="ctr" defTabSz="1036264" rtl="0" eaLnBrk="1" latinLnBrk="0" hangingPunct="1">
              <a:lnSpc>
                <a:spcPct val="90000"/>
              </a:lnSpc>
              <a:spcBef>
                <a:spcPts val="567"/>
              </a:spcBef>
              <a:buFont typeface="Arial" panose="020B0604020202020204" pitchFamily="34" charset="0"/>
              <a:buNone/>
              <a:defRPr sz="1813" kern="1200">
                <a:solidFill>
                  <a:schemeClr val="tx1"/>
                </a:solidFill>
                <a:latin typeface="+mn-lt"/>
                <a:ea typeface="+mn-ea"/>
                <a:cs typeface="+mn-cs"/>
              </a:defRPr>
            </a:lvl6pPr>
            <a:lvl7pPr marL="3108791" indent="0" algn="ctr" defTabSz="1036264" rtl="0" eaLnBrk="1" latinLnBrk="0" hangingPunct="1">
              <a:lnSpc>
                <a:spcPct val="90000"/>
              </a:lnSpc>
              <a:spcBef>
                <a:spcPts val="567"/>
              </a:spcBef>
              <a:buFont typeface="Arial" panose="020B0604020202020204" pitchFamily="34" charset="0"/>
              <a:buNone/>
              <a:defRPr sz="1813" kern="1200">
                <a:solidFill>
                  <a:schemeClr val="tx1"/>
                </a:solidFill>
                <a:latin typeface="+mn-lt"/>
                <a:ea typeface="+mn-ea"/>
                <a:cs typeface="+mn-cs"/>
              </a:defRPr>
            </a:lvl7pPr>
            <a:lvl8pPr marL="3626922" indent="0" algn="ctr" defTabSz="1036264" rtl="0" eaLnBrk="1" latinLnBrk="0" hangingPunct="1">
              <a:lnSpc>
                <a:spcPct val="90000"/>
              </a:lnSpc>
              <a:spcBef>
                <a:spcPts val="567"/>
              </a:spcBef>
              <a:buFont typeface="Arial" panose="020B0604020202020204" pitchFamily="34" charset="0"/>
              <a:buNone/>
              <a:defRPr sz="1813" kern="1200">
                <a:solidFill>
                  <a:schemeClr val="tx1"/>
                </a:solidFill>
                <a:latin typeface="+mn-lt"/>
                <a:ea typeface="+mn-ea"/>
                <a:cs typeface="+mn-cs"/>
              </a:defRPr>
            </a:lvl8pPr>
            <a:lvl9pPr marL="4145054" indent="0" algn="ctr" defTabSz="1036264" rtl="0" eaLnBrk="1" latinLnBrk="0" hangingPunct="1">
              <a:lnSpc>
                <a:spcPct val="90000"/>
              </a:lnSpc>
              <a:spcBef>
                <a:spcPts val="567"/>
              </a:spcBef>
              <a:buFont typeface="Arial" panose="020B0604020202020204" pitchFamily="34" charset="0"/>
              <a:buNone/>
              <a:defRPr sz="1813" kern="1200">
                <a:solidFill>
                  <a:schemeClr val="tx1"/>
                </a:solidFill>
                <a:latin typeface="+mn-lt"/>
                <a:ea typeface="+mn-ea"/>
                <a:cs typeface="+mn-cs"/>
              </a:defRPr>
            </a:lvl9pPr>
          </a:lstStyle>
          <a:p>
            <a:r>
              <a:rPr lang="en-US" sz="971" b="1" spc="265" baseline="0" dirty="0"/>
              <a:t>CENTERED TO DELIVER SINCE 1922</a:t>
            </a:r>
          </a:p>
        </p:txBody>
      </p:sp>
    </p:spTree>
    <p:extLst>
      <p:ext uri="{BB962C8B-B14F-4D97-AF65-F5344CB8AC3E}">
        <p14:creationId xmlns:p14="http://schemas.microsoft.com/office/powerpoint/2010/main" val="2171226473"/>
      </p:ext>
    </p:extLst>
  </p:cSld>
  <p:clrMapOvr>
    <a:masterClrMapping/>
  </p:clrMapOvr>
  <p:extLst>
    <p:ext uri="{DCECCB84-F9BA-43D5-87BE-67443E8EF086}">
      <p15:sldGuideLst xmlns:p15="http://schemas.microsoft.com/office/powerpoint/2012/main">
        <p15:guide id="1" orient="horz" pos="2304">
          <p15:clr>
            <a:srgbClr val="FBAE40"/>
          </p15:clr>
        </p15:guide>
        <p15:guide id="2" orient="horz" pos="259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48236" y="1825625"/>
            <a:ext cx="11295529" cy="4326404"/>
          </a:xfrm>
          <a:prstGeom prst="rect">
            <a:avLst/>
          </a:prstGeo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Placeholder 1"/>
          <p:cNvSpPr>
            <a:spLocks noGrp="1"/>
          </p:cNvSpPr>
          <p:nvPr>
            <p:ph type="title" hasCustomPrompt="1"/>
          </p:nvPr>
        </p:nvSpPr>
        <p:spPr>
          <a:xfrm>
            <a:off x="448236" y="403413"/>
            <a:ext cx="11295529" cy="1042146"/>
          </a:xfrm>
          <a:prstGeom prst="rect">
            <a:avLst/>
          </a:prstGeom>
        </p:spPr>
        <p:txBody>
          <a:bodyPr vert="horz" lIns="0" tIns="45720" rIns="91440" bIns="45720" rtlCol="0" anchor="b">
            <a:normAutofit/>
          </a:bodyPr>
          <a:lstStyle>
            <a:lvl1pPr>
              <a:defRPr/>
            </a:lvl1pPr>
          </a:lstStyle>
          <a:p>
            <a:r>
              <a:rPr lang="en-US" dirty="0"/>
              <a:t>Do not use this layout</a:t>
            </a:r>
          </a:p>
        </p:txBody>
      </p:sp>
      <p:cxnSp>
        <p:nvCxnSpPr>
          <p:cNvPr id="5" name="Straight Connector 4"/>
          <p:cNvCxnSpPr/>
          <p:nvPr userDrawn="1"/>
        </p:nvCxnSpPr>
        <p:spPr>
          <a:xfrm>
            <a:off x="448236" y="1599055"/>
            <a:ext cx="813193" cy="0"/>
          </a:xfrm>
          <a:prstGeom prst="line">
            <a:avLst/>
          </a:prstGeom>
          <a:ln w="38100">
            <a:solidFill>
              <a:srgbClr val="199AD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2975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8919883" y="403412"/>
            <a:ext cx="2823882" cy="5748618"/>
          </a:xfrm>
          <a:prstGeom prst="rect">
            <a:avLst/>
          </a:prstGeom>
        </p:spPr>
        <p:txBody>
          <a:bodyPr vert="eaVert"/>
          <a:lstStyle>
            <a:lvl1pPr>
              <a:defRPr baseline="0"/>
            </a:lvl1pPr>
          </a:lstStyle>
          <a:p>
            <a:r>
              <a:rPr lang="en-US" dirty="0"/>
              <a:t>DO NOT USE THIS LAYOUT</a:t>
            </a:r>
          </a:p>
        </p:txBody>
      </p:sp>
      <p:sp>
        <p:nvSpPr>
          <p:cNvPr id="3" name="Vertical Text Placeholder 2"/>
          <p:cNvSpPr>
            <a:spLocks noGrp="1"/>
          </p:cNvSpPr>
          <p:nvPr>
            <p:ph type="body" orient="vert" idx="1"/>
          </p:nvPr>
        </p:nvSpPr>
        <p:spPr>
          <a:xfrm>
            <a:off x="448236" y="403412"/>
            <a:ext cx="8124269" cy="574861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1049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troduction Slide">
    <p:spTree>
      <p:nvGrpSpPr>
        <p:cNvPr id="1" name=""/>
        <p:cNvGrpSpPr/>
        <p:nvPr/>
      </p:nvGrpSpPr>
      <p:grpSpPr>
        <a:xfrm>
          <a:off x="0" y="0"/>
          <a:ext cx="0" cy="0"/>
          <a:chOff x="0" y="0"/>
          <a:chExt cx="0" cy="0"/>
        </a:xfrm>
      </p:grpSpPr>
      <p:sp>
        <p:nvSpPr>
          <p:cNvPr id="14" name="Rectangle 13"/>
          <p:cNvSpPr/>
          <p:nvPr userDrawn="1"/>
        </p:nvSpPr>
        <p:spPr>
          <a:xfrm>
            <a:off x="0" y="0"/>
            <a:ext cx="12192000" cy="6286500"/>
          </a:xfrm>
          <a:prstGeom prst="rect">
            <a:avLst/>
          </a:prstGeom>
          <a:solidFill>
            <a:srgbClr val="D1E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16" name="Title 1"/>
          <p:cNvSpPr>
            <a:spLocks noGrp="1"/>
          </p:cNvSpPr>
          <p:nvPr>
            <p:ph type="ctrTitle" hasCustomPrompt="1"/>
          </p:nvPr>
        </p:nvSpPr>
        <p:spPr>
          <a:xfrm>
            <a:off x="582706" y="403413"/>
            <a:ext cx="8337176" cy="2817759"/>
          </a:xfrm>
        </p:spPr>
        <p:txBody>
          <a:bodyPr anchor="b">
            <a:normAutofit/>
          </a:bodyPr>
          <a:lstStyle>
            <a:lvl1pPr algn="l">
              <a:defRPr sz="5294" baseline="0">
                <a:solidFill>
                  <a:schemeClr val="tx1"/>
                </a:solidFill>
              </a:defRPr>
            </a:lvl1pPr>
          </a:lstStyle>
          <a:p>
            <a:r>
              <a:rPr lang="en-US" dirty="0"/>
              <a:t>introduction </a:t>
            </a:r>
            <a:br>
              <a:rPr lang="en-US" dirty="0"/>
            </a:br>
            <a:r>
              <a:rPr lang="en-US" dirty="0"/>
              <a:t>to this </a:t>
            </a:r>
            <a:br>
              <a:rPr lang="en-US" dirty="0"/>
            </a:br>
            <a:r>
              <a:rPr lang="en-US" dirty="0"/>
              <a:t>presentation</a:t>
            </a:r>
          </a:p>
        </p:txBody>
      </p:sp>
      <p:sp>
        <p:nvSpPr>
          <p:cNvPr id="17" name="Subtitle 2"/>
          <p:cNvSpPr>
            <a:spLocks noGrp="1"/>
          </p:cNvSpPr>
          <p:nvPr>
            <p:ph type="subTitle" idx="1" hasCustomPrompt="1"/>
          </p:nvPr>
        </p:nvSpPr>
        <p:spPr>
          <a:xfrm>
            <a:off x="578974" y="3630706"/>
            <a:ext cx="8340908" cy="2521324"/>
          </a:xfrm>
        </p:spPr>
        <p:txBody>
          <a:bodyPr lIns="0">
            <a:normAutofit/>
          </a:bodyPr>
          <a:lstStyle>
            <a:lvl1pPr marL="0" indent="0" algn="l">
              <a:spcBef>
                <a:spcPts val="529"/>
              </a:spcBef>
              <a:buNone/>
              <a:defRPr sz="1412" baseline="0">
                <a:solidFill>
                  <a:schemeClr val="tx1"/>
                </a:solidFill>
                <a:latin typeface="Arial" panose="020B0604020202020204" pitchFamily="34" charset="0"/>
                <a:cs typeface="Arial" panose="020B0604020202020204" pitchFamily="34" charset="0"/>
              </a:defRPr>
            </a:lvl1pPr>
            <a:lvl2pPr marL="457188" indent="0" algn="ctr">
              <a:buNone/>
              <a:defRPr sz="2000"/>
            </a:lvl2pPr>
            <a:lvl3pPr marL="914376" indent="0" algn="ctr">
              <a:buNone/>
              <a:defRPr sz="1800"/>
            </a:lvl3pPr>
            <a:lvl4pPr marL="1371564" indent="0" algn="ctr">
              <a:buNone/>
              <a:defRPr sz="1600"/>
            </a:lvl4pPr>
            <a:lvl5pPr marL="1828754" indent="0" algn="ctr">
              <a:buNone/>
              <a:defRPr sz="1600"/>
            </a:lvl5pPr>
            <a:lvl6pPr marL="2285941" indent="0" algn="ctr">
              <a:buNone/>
              <a:defRPr sz="1600"/>
            </a:lvl6pPr>
            <a:lvl7pPr marL="2743128" indent="0" algn="ctr">
              <a:buNone/>
              <a:defRPr sz="1600"/>
            </a:lvl7pPr>
            <a:lvl8pPr marL="3200316" indent="0" algn="ctr">
              <a:buNone/>
              <a:defRPr sz="1600"/>
            </a:lvl8pPr>
            <a:lvl9pPr marL="3657504" indent="0" algn="ctr">
              <a:buNone/>
              <a:defRPr sz="1600"/>
            </a:lvl9pPr>
          </a:lstStyle>
          <a:p>
            <a:r>
              <a:rPr lang="en-US" dirty="0"/>
              <a:t>You can provide an introduction to your PowerPoint presentation here, if you want to.  The rest of this text box contains placeholder text. </a:t>
            </a:r>
          </a:p>
          <a:p>
            <a:r>
              <a:rPr lang="en-US" dirty="0"/>
              <a:t>In balance. With integrity and flexibility, knowledge and creativity. Bass, Berry &amp; Sims is poised to guide clients through complex legal matters. Focused on their interests and committed to deliver value, advantage, results.</a:t>
            </a:r>
          </a:p>
          <a:p>
            <a:r>
              <a:rPr lang="en-US" dirty="0"/>
              <a:t>Ninety years after its inception, Bass, Berry &amp; Sims continues to lead clients through increasingly complex legal challenges. Our highly skilled attorney teams aim to provide a profound understanding of our clients’ businesses and perspective, sound judgment, efficiency and responsiveness to every matter. </a:t>
            </a:r>
          </a:p>
        </p:txBody>
      </p:sp>
      <p:grpSp>
        <p:nvGrpSpPr>
          <p:cNvPr id="19" name="Group 18"/>
          <p:cNvGrpSpPr/>
          <p:nvPr userDrawn="1"/>
        </p:nvGrpSpPr>
        <p:grpSpPr>
          <a:xfrm>
            <a:off x="7978588" y="-560139"/>
            <a:ext cx="4609249" cy="4609249"/>
            <a:chOff x="2373946" y="1219200"/>
            <a:chExt cx="5332730" cy="5332730"/>
          </a:xfrm>
        </p:grpSpPr>
        <p:sp>
          <p:nvSpPr>
            <p:cNvPr id="20" name="Isosceles Triangle 19"/>
            <p:cNvSpPr/>
            <p:nvPr/>
          </p:nvSpPr>
          <p:spPr>
            <a:xfrm>
              <a:off x="4119562" y="121920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1" name="Isosceles Triangle 20"/>
            <p:cNvSpPr/>
            <p:nvPr/>
          </p:nvSpPr>
          <p:spPr>
            <a:xfrm rot="10800000">
              <a:off x="4119562" y="505968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2" name="Oval 21"/>
            <p:cNvSpPr/>
            <p:nvPr/>
          </p:nvSpPr>
          <p:spPr>
            <a:xfrm>
              <a:off x="4119561" y="2959689"/>
              <a:ext cx="1859280" cy="1859280"/>
            </a:xfrm>
            <a:prstGeom prst="ellipse">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3" name="Isosceles Triangle 22"/>
            <p:cNvSpPr/>
            <p:nvPr/>
          </p:nvSpPr>
          <p:spPr>
            <a:xfrm rot="5400000">
              <a:off x="6039801" y="313944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4" name="Isosceles Triangle 23"/>
            <p:cNvSpPr/>
            <p:nvPr/>
          </p:nvSpPr>
          <p:spPr>
            <a:xfrm rot="16200000">
              <a:off x="2199321" y="3139440"/>
              <a:ext cx="1841500" cy="1492250"/>
            </a:xfrm>
            <a:prstGeom prst="triangle">
              <a:avLst>
                <a:gd name="adj" fmla="val 49655"/>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cxnSp>
        <p:nvCxnSpPr>
          <p:cNvPr id="15" name="Straight Connector 14"/>
          <p:cNvCxnSpPr/>
          <p:nvPr userDrawn="1"/>
        </p:nvCxnSpPr>
        <p:spPr>
          <a:xfrm>
            <a:off x="578975" y="3431395"/>
            <a:ext cx="81319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a:xfrm>
            <a:off x="0" y="6287384"/>
            <a:ext cx="12192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4926187"/>
      </p:ext>
    </p:extLst>
  </p:cSld>
  <p:clrMapOvr>
    <a:masterClrMapping/>
  </p:clrMapOvr>
  <p:extLst>
    <p:ext uri="{DCECCB84-F9BA-43D5-87BE-67443E8EF086}">
      <p15:sldGuideLst xmlns:p15="http://schemas.microsoft.com/office/powerpoint/2012/main">
        <p15:guide id="1" orient="horz" pos="2304">
          <p15:clr>
            <a:srgbClr val="FBAE40"/>
          </p15:clr>
        </p15:guide>
        <p15:guide id="2" orient="horz" pos="2592">
          <p15:clr>
            <a:srgbClr val="FBAE40"/>
          </p15:clr>
        </p15:guide>
        <p15:guide id="7" pos="41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9 Speakers White">
    <p:spTree>
      <p:nvGrpSpPr>
        <p:cNvPr id="1" name=""/>
        <p:cNvGrpSpPr/>
        <p:nvPr/>
      </p:nvGrpSpPr>
      <p:grpSpPr>
        <a:xfrm>
          <a:off x="0" y="0"/>
          <a:ext cx="0" cy="0"/>
          <a:chOff x="0" y="0"/>
          <a:chExt cx="0" cy="0"/>
        </a:xfrm>
      </p:grpSpPr>
      <p:sp>
        <p:nvSpPr>
          <p:cNvPr id="31" name="Picture Placeholder 2"/>
          <p:cNvSpPr>
            <a:spLocks noGrp="1"/>
          </p:cNvSpPr>
          <p:nvPr>
            <p:ph type="pic" idx="1" hasCustomPrompt="1"/>
          </p:nvPr>
        </p:nvSpPr>
        <p:spPr>
          <a:xfrm>
            <a:off x="381000" y="2185147"/>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71" name="Picture Placeholder 2"/>
          <p:cNvSpPr>
            <a:spLocks noGrp="1"/>
          </p:cNvSpPr>
          <p:nvPr>
            <p:ph type="pic" idx="18" hasCustomPrompt="1"/>
          </p:nvPr>
        </p:nvSpPr>
        <p:spPr>
          <a:xfrm>
            <a:off x="380996" y="3610535"/>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74" name="Picture Placeholder 2"/>
          <p:cNvSpPr>
            <a:spLocks noGrp="1"/>
          </p:cNvSpPr>
          <p:nvPr>
            <p:ph type="pic" idx="21" hasCustomPrompt="1"/>
          </p:nvPr>
        </p:nvSpPr>
        <p:spPr>
          <a:xfrm>
            <a:off x="380996" y="5035923"/>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2" name="Title 1"/>
          <p:cNvSpPr>
            <a:spLocks noGrp="1"/>
          </p:cNvSpPr>
          <p:nvPr>
            <p:ph type="title" hasCustomPrompt="1"/>
          </p:nvPr>
        </p:nvSpPr>
        <p:spPr/>
        <p:txBody>
          <a:bodyPr/>
          <a:lstStyle>
            <a:lvl1pPr>
              <a:defRPr/>
            </a:lvl1pPr>
          </a:lstStyle>
          <a:p>
            <a:r>
              <a:rPr lang="en-US" dirty="0"/>
              <a:t>9 speakers white</a:t>
            </a:r>
          </a:p>
        </p:txBody>
      </p:sp>
      <p:sp>
        <p:nvSpPr>
          <p:cNvPr id="5" name="Footer Placeholder 4"/>
          <p:cNvSpPr>
            <a:spLocks noGrp="1"/>
          </p:cNvSpPr>
          <p:nvPr>
            <p:ph type="ftr" sz="quarter" idx="24"/>
          </p:nvPr>
        </p:nvSpPr>
        <p:spPr/>
        <p:txBody>
          <a:bodyPr/>
          <a:lstStyle/>
          <a:p>
            <a:r>
              <a:rPr lang="en-US" dirty="0"/>
              <a:t>MKAA BOND ISSUANCE PROCESS OVERVIEW</a:t>
            </a:r>
          </a:p>
        </p:txBody>
      </p:sp>
      <p:sp>
        <p:nvSpPr>
          <p:cNvPr id="6" name="Slide Number Placeholder 5"/>
          <p:cNvSpPr>
            <a:spLocks noGrp="1"/>
          </p:cNvSpPr>
          <p:nvPr>
            <p:ph type="sldNum" sz="quarter" idx="25"/>
          </p:nvPr>
        </p:nvSpPr>
        <p:spPr/>
        <p:txBody>
          <a:bodyPr/>
          <a:lstStyle/>
          <a:p>
            <a:fld id="{F96F0DF3-767C-41A9-BFAA-AECC1DE798D1}" type="slidenum">
              <a:rPr lang="en-US" smtClean="0"/>
              <a:pPr/>
              <a:t>‹#›</a:t>
            </a:fld>
            <a:endParaRPr lang="en-US" dirty="0"/>
          </a:p>
        </p:txBody>
      </p:sp>
      <p:grpSp>
        <p:nvGrpSpPr>
          <p:cNvPr id="26" name="Group 25"/>
          <p:cNvGrpSpPr/>
          <p:nvPr userDrawn="1"/>
        </p:nvGrpSpPr>
        <p:grpSpPr>
          <a:xfrm>
            <a:off x="8482854" y="2528050"/>
            <a:ext cx="3529852" cy="3529852"/>
            <a:chOff x="2373946" y="1219200"/>
            <a:chExt cx="5332730" cy="5332730"/>
          </a:xfrm>
        </p:grpSpPr>
        <p:sp>
          <p:nvSpPr>
            <p:cNvPr id="27" name="Isosceles Triangle 26"/>
            <p:cNvSpPr/>
            <p:nvPr/>
          </p:nvSpPr>
          <p:spPr>
            <a:xfrm>
              <a:off x="4119562" y="121920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8" name="Isosceles Triangle 27"/>
            <p:cNvSpPr/>
            <p:nvPr/>
          </p:nvSpPr>
          <p:spPr>
            <a:xfrm rot="10800000">
              <a:off x="4119562" y="505968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38" name="Oval 37"/>
            <p:cNvSpPr/>
            <p:nvPr/>
          </p:nvSpPr>
          <p:spPr>
            <a:xfrm>
              <a:off x="4119561" y="2959689"/>
              <a:ext cx="1859280" cy="1859280"/>
            </a:xfrm>
            <a:prstGeom prst="ellipse">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39" name="Isosceles Triangle 38"/>
            <p:cNvSpPr/>
            <p:nvPr/>
          </p:nvSpPr>
          <p:spPr>
            <a:xfrm rot="5400000">
              <a:off x="6039801" y="313944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40" name="Isosceles Triangle 39"/>
            <p:cNvSpPr/>
            <p:nvPr/>
          </p:nvSpPr>
          <p:spPr>
            <a:xfrm rot="16200000">
              <a:off x="2199321" y="313944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sp>
        <p:nvSpPr>
          <p:cNvPr id="41" name="Picture Placeholder 2"/>
          <p:cNvSpPr>
            <a:spLocks noGrp="1"/>
          </p:cNvSpPr>
          <p:nvPr>
            <p:ph type="pic" idx="26" hasCustomPrompt="1"/>
          </p:nvPr>
        </p:nvSpPr>
        <p:spPr>
          <a:xfrm>
            <a:off x="4247033" y="2185147"/>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42" name="Picture Placeholder 2"/>
          <p:cNvSpPr>
            <a:spLocks noGrp="1"/>
          </p:cNvSpPr>
          <p:nvPr>
            <p:ph type="pic" idx="27" hasCustomPrompt="1"/>
          </p:nvPr>
        </p:nvSpPr>
        <p:spPr>
          <a:xfrm>
            <a:off x="4247029" y="3610535"/>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44" name="Picture Placeholder 2"/>
          <p:cNvSpPr>
            <a:spLocks noGrp="1"/>
          </p:cNvSpPr>
          <p:nvPr>
            <p:ph type="pic" idx="28" hasCustomPrompt="1"/>
          </p:nvPr>
        </p:nvSpPr>
        <p:spPr>
          <a:xfrm>
            <a:off x="4247029" y="5035923"/>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45" name="Picture Placeholder 2"/>
          <p:cNvSpPr>
            <a:spLocks noGrp="1"/>
          </p:cNvSpPr>
          <p:nvPr>
            <p:ph type="pic" idx="29" hasCustomPrompt="1"/>
          </p:nvPr>
        </p:nvSpPr>
        <p:spPr>
          <a:xfrm>
            <a:off x="8045827" y="2185147"/>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46" name="Picture Placeholder 2"/>
          <p:cNvSpPr>
            <a:spLocks noGrp="1"/>
          </p:cNvSpPr>
          <p:nvPr>
            <p:ph type="pic" idx="30" hasCustomPrompt="1"/>
          </p:nvPr>
        </p:nvSpPr>
        <p:spPr>
          <a:xfrm>
            <a:off x="8045823" y="3610535"/>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47" name="Picture Placeholder 2"/>
          <p:cNvSpPr>
            <a:spLocks noGrp="1"/>
          </p:cNvSpPr>
          <p:nvPr>
            <p:ph type="pic" idx="31" hasCustomPrompt="1"/>
          </p:nvPr>
        </p:nvSpPr>
        <p:spPr>
          <a:xfrm>
            <a:off x="8045823" y="5035923"/>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Tree>
    <p:extLst>
      <p:ext uri="{BB962C8B-B14F-4D97-AF65-F5344CB8AC3E}">
        <p14:creationId xmlns:p14="http://schemas.microsoft.com/office/powerpoint/2010/main" val="2811895568"/>
      </p:ext>
    </p:extLst>
  </p:cSld>
  <p:clrMapOvr>
    <a:masterClrMapping/>
  </p:clrMapOvr>
  <p:extLst>
    <p:ext uri="{DCECCB84-F9BA-43D5-87BE-67443E8EF086}">
      <p15:sldGuideLst xmlns:p15="http://schemas.microsoft.com/office/powerpoint/2012/main">
        <p15:guide id="14" orient="horz" pos="2304">
          <p15:clr>
            <a:srgbClr val="FBAE40"/>
          </p15:clr>
        </p15:guide>
        <p15:guide id="16" orient="horz" pos="3336">
          <p15:clr>
            <a:srgbClr val="FBAE40"/>
          </p15:clr>
        </p15:guide>
        <p15:guide id="25" pos="3032">
          <p15:clr>
            <a:srgbClr val="FBAE40"/>
          </p15:clr>
        </p15:guide>
        <p15:guide id="27" pos="574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Speakers White">
    <p:spTree>
      <p:nvGrpSpPr>
        <p:cNvPr id="1" name=""/>
        <p:cNvGrpSpPr/>
        <p:nvPr/>
      </p:nvGrpSpPr>
      <p:grpSpPr>
        <a:xfrm>
          <a:off x="0" y="0"/>
          <a:ext cx="0" cy="0"/>
          <a:chOff x="0" y="0"/>
          <a:chExt cx="0" cy="0"/>
        </a:xfrm>
      </p:grpSpPr>
      <p:sp>
        <p:nvSpPr>
          <p:cNvPr id="3" name="Footer Placeholder 2"/>
          <p:cNvSpPr>
            <a:spLocks noGrp="1"/>
          </p:cNvSpPr>
          <p:nvPr>
            <p:ph type="ftr" sz="quarter" idx="25"/>
          </p:nvPr>
        </p:nvSpPr>
        <p:spPr/>
        <p:txBody>
          <a:bodyPr/>
          <a:lstStyle/>
          <a:p>
            <a:r>
              <a:rPr lang="en-US" dirty="0"/>
              <a:t>MKAA BOND ISSUANCE PROCESS OVERVIEW</a:t>
            </a:r>
          </a:p>
        </p:txBody>
      </p:sp>
      <p:sp>
        <p:nvSpPr>
          <p:cNvPr id="4" name="Slide Number Placeholder 3"/>
          <p:cNvSpPr>
            <a:spLocks noGrp="1"/>
          </p:cNvSpPr>
          <p:nvPr>
            <p:ph type="sldNum" sz="quarter" idx="26"/>
          </p:nvPr>
        </p:nvSpPr>
        <p:spPr/>
        <p:txBody>
          <a:bodyPr/>
          <a:lstStyle/>
          <a:p>
            <a:fld id="{F96F0DF3-767C-41A9-BFAA-AECC1DE798D1}" type="slidenum">
              <a:rPr lang="en-US" smtClean="0"/>
              <a:pPr/>
              <a:t>‹#›</a:t>
            </a:fld>
            <a:endParaRPr lang="en-US" dirty="0"/>
          </a:p>
        </p:txBody>
      </p:sp>
      <p:sp>
        <p:nvSpPr>
          <p:cNvPr id="2" name="Title 1"/>
          <p:cNvSpPr>
            <a:spLocks noGrp="1"/>
          </p:cNvSpPr>
          <p:nvPr>
            <p:ph type="title" hasCustomPrompt="1"/>
          </p:nvPr>
        </p:nvSpPr>
        <p:spPr/>
        <p:txBody>
          <a:bodyPr/>
          <a:lstStyle>
            <a:lvl1pPr>
              <a:defRPr baseline="0"/>
            </a:lvl1pPr>
          </a:lstStyle>
          <a:p>
            <a:r>
              <a:rPr lang="en-US" dirty="0"/>
              <a:t>4 speakers white</a:t>
            </a:r>
          </a:p>
        </p:txBody>
      </p:sp>
      <p:grpSp>
        <p:nvGrpSpPr>
          <p:cNvPr id="19" name="Group 18"/>
          <p:cNvGrpSpPr/>
          <p:nvPr userDrawn="1"/>
        </p:nvGrpSpPr>
        <p:grpSpPr>
          <a:xfrm>
            <a:off x="8482854" y="2528050"/>
            <a:ext cx="3529852" cy="3529852"/>
            <a:chOff x="2373946" y="1219200"/>
            <a:chExt cx="5332730" cy="5332730"/>
          </a:xfrm>
        </p:grpSpPr>
        <p:sp>
          <p:nvSpPr>
            <p:cNvPr id="20" name="Isosceles Triangle 19"/>
            <p:cNvSpPr/>
            <p:nvPr/>
          </p:nvSpPr>
          <p:spPr>
            <a:xfrm>
              <a:off x="4119562" y="121920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1" name="Isosceles Triangle 20"/>
            <p:cNvSpPr/>
            <p:nvPr/>
          </p:nvSpPr>
          <p:spPr>
            <a:xfrm rot="10800000">
              <a:off x="4119562" y="505968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2" name="Oval 21"/>
            <p:cNvSpPr/>
            <p:nvPr/>
          </p:nvSpPr>
          <p:spPr>
            <a:xfrm>
              <a:off x="4119561" y="2959689"/>
              <a:ext cx="1859280" cy="1859280"/>
            </a:xfrm>
            <a:prstGeom prst="ellipse">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3" name="Isosceles Triangle 22"/>
            <p:cNvSpPr/>
            <p:nvPr/>
          </p:nvSpPr>
          <p:spPr>
            <a:xfrm rot="5400000">
              <a:off x="6039801" y="313944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5" name="Isosceles Triangle 24"/>
            <p:cNvSpPr/>
            <p:nvPr/>
          </p:nvSpPr>
          <p:spPr>
            <a:xfrm rot="16200000">
              <a:off x="2199321" y="313944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sp>
        <p:nvSpPr>
          <p:cNvPr id="31" name="Picture Placeholder 2"/>
          <p:cNvSpPr>
            <a:spLocks noGrp="1"/>
          </p:cNvSpPr>
          <p:nvPr>
            <p:ph type="pic" idx="1" hasCustomPrompt="1"/>
          </p:nvPr>
        </p:nvSpPr>
        <p:spPr>
          <a:xfrm>
            <a:off x="381000" y="2185146"/>
            <a:ext cx="1613647" cy="1613647"/>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24" name="Picture Placeholder 2"/>
          <p:cNvSpPr>
            <a:spLocks noGrp="1"/>
          </p:cNvSpPr>
          <p:nvPr>
            <p:ph type="pic" idx="27" hasCustomPrompt="1"/>
          </p:nvPr>
        </p:nvSpPr>
        <p:spPr>
          <a:xfrm>
            <a:off x="3238500" y="2185146"/>
            <a:ext cx="1613647" cy="1613647"/>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26" name="Picture Placeholder 2"/>
          <p:cNvSpPr>
            <a:spLocks noGrp="1"/>
          </p:cNvSpPr>
          <p:nvPr>
            <p:ph type="pic" idx="28" hasCustomPrompt="1"/>
          </p:nvPr>
        </p:nvSpPr>
        <p:spPr>
          <a:xfrm>
            <a:off x="8953500" y="2185146"/>
            <a:ext cx="1613647" cy="1613647"/>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28" name="Picture Placeholder 2"/>
          <p:cNvSpPr>
            <a:spLocks noGrp="1"/>
          </p:cNvSpPr>
          <p:nvPr>
            <p:ph type="pic" idx="29" hasCustomPrompt="1"/>
          </p:nvPr>
        </p:nvSpPr>
        <p:spPr>
          <a:xfrm>
            <a:off x="6096000" y="2185146"/>
            <a:ext cx="1613647" cy="1613647"/>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Tree>
    <p:extLst>
      <p:ext uri="{BB962C8B-B14F-4D97-AF65-F5344CB8AC3E}">
        <p14:creationId xmlns:p14="http://schemas.microsoft.com/office/powerpoint/2010/main" val="2183178617"/>
      </p:ext>
    </p:extLst>
  </p:cSld>
  <p:clrMapOvr>
    <a:masterClrMapping/>
  </p:clrMapOvr>
  <p:extLst>
    <p:ext uri="{DCECCB84-F9BA-43D5-87BE-67443E8EF086}">
      <p15:sldGuideLst xmlns:p15="http://schemas.microsoft.com/office/powerpoint/2012/main">
        <p15:guide id="23" pos="4160">
          <p15:clr>
            <a:srgbClr val="FBAE40"/>
          </p15:clr>
        </p15:guide>
        <p15:guide id="24" pos="2312">
          <p15:clr>
            <a:srgbClr val="FBAE40"/>
          </p15:clr>
        </p15:guide>
        <p15:guide id="28" pos="639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9 Speakers Blue">
    <p:spTree>
      <p:nvGrpSpPr>
        <p:cNvPr id="1" name=""/>
        <p:cNvGrpSpPr/>
        <p:nvPr/>
      </p:nvGrpSpPr>
      <p:grpSpPr>
        <a:xfrm>
          <a:off x="0" y="0"/>
          <a:ext cx="0" cy="0"/>
          <a:chOff x="0" y="0"/>
          <a:chExt cx="0" cy="0"/>
        </a:xfrm>
      </p:grpSpPr>
      <p:sp>
        <p:nvSpPr>
          <p:cNvPr id="20" name="Rectangle 19"/>
          <p:cNvSpPr/>
          <p:nvPr userDrawn="1"/>
        </p:nvSpPr>
        <p:spPr>
          <a:xfrm>
            <a:off x="0" y="0"/>
            <a:ext cx="12192000" cy="6286500"/>
          </a:xfrm>
          <a:prstGeom prst="rect">
            <a:avLst/>
          </a:prstGeom>
          <a:solidFill>
            <a:srgbClr val="D1E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cxnSp>
        <p:nvCxnSpPr>
          <p:cNvPr id="21" name="Straight Connector 20"/>
          <p:cNvCxnSpPr/>
          <p:nvPr userDrawn="1"/>
        </p:nvCxnSpPr>
        <p:spPr>
          <a:xfrm>
            <a:off x="0" y="6287384"/>
            <a:ext cx="12192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31" name="Picture Placeholder 2"/>
          <p:cNvSpPr>
            <a:spLocks noGrp="1"/>
          </p:cNvSpPr>
          <p:nvPr>
            <p:ph type="pic" idx="1" hasCustomPrompt="1"/>
          </p:nvPr>
        </p:nvSpPr>
        <p:spPr>
          <a:xfrm>
            <a:off x="381000" y="2185147"/>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71" name="Picture Placeholder 2"/>
          <p:cNvSpPr>
            <a:spLocks noGrp="1"/>
          </p:cNvSpPr>
          <p:nvPr>
            <p:ph type="pic" idx="18" hasCustomPrompt="1"/>
          </p:nvPr>
        </p:nvSpPr>
        <p:spPr>
          <a:xfrm>
            <a:off x="380996" y="3610535"/>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74" name="Picture Placeholder 2"/>
          <p:cNvSpPr>
            <a:spLocks noGrp="1"/>
          </p:cNvSpPr>
          <p:nvPr>
            <p:ph type="pic" idx="21" hasCustomPrompt="1"/>
          </p:nvPr>
        </p:nvSpPr>
        <p:spPr>
          <a:xfrm>
            <a:off x="380996" y="5035923"/>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2" name="Title 1"/>
          <p:cNvSpPr>
            <a:spLocks noGrp="1"/>
          </p:cNvSpPr>
          <p:nvPr>
            <p:ph type="title" hasCustomPrompt="1"/>
          </p:nvPr>
        </p:nvSpPr>
        <p:spPr/>
        <p:txBody>
          <a:bodyPr/>
          <a:lstStyle>
            <a:lvl1pPr>
              <a:defRPr/>
            </a:lvl1pPr>
          </a:lstStyle>
          <a:p>
            <a:r>
              <a:rPr lang="en-US" dirty="0"/>
              <a:t>9 speakers blue</a:t>
            </a:r>
          </a:p>
        </p:txBody>
      </p:sp>
      <p:sp>
        <p:nvSpPr>
          <p:cNvPr id="5" name="Footer Placeholder 4"/>
          <p:cNvSpPr>
            <a:spLocks noGrp="1"/>
          </p:cNvSpPr>
          <p:nvPr>
            <p:ph type="ftr" sz="quarter" idx="24"/>
          </p:nvPr>
        </p:nvSpPr>
        <p:spPr/>
        <p:txBody>
          <a:bodyPr/>
          <a:lstStyle/>
          <a:p>
            <a:r>
              <a:rPr lang="en-US" dirty="0"/>
              <a:t>MKAA BOND ISSUANCE PROCESS OVERVIEW</a:t>
            </a:r>
          </a:p>
        </p:txBody>
      </p:sp>
      <p:sp>
        <p:nvSpPr>
          <p:cNvPr id="6" name="Slide Number Placeholder 5"/>
          <p:cNvSpPr>
            <a:spLocks noGrp="1"/>
          </p:cNvSpPr>
          <p:nvPr>
            <p:ph type="sldNum" sz="quarter" idx="25"/>
          </p:nvPr>
        </p:nvSpPr>
        <p:spPr/>
        <p:txBody>
          <a:bodyPr/>
          <a:lstStyle/>
          <a:p>
            <a:fld id="{F96F0DF3-767C-41A9-BFAA-AECC1DE798D1}" type="slidenum">
              <a:rPr lang="en-US" smtClean="0"/>
              <a:pPr/>
              <a:t>‹#›</a:t>
            </a:fld>
            <a:endParaRPr lang="en-US" dirty="0"/>
          </a:p>
        </p:txBody>
      </p:sp>
      <p:sp>
        <p:nvSpPr>
          <p:cNvPr id="41" name="Picture Placeholder 2"/>
          <p:cNvSpPr>
            <a:spLocks noGrp="1"/>
          </p:cNvSpPr>
          <p:nvPr>
            <p:ph type="pic" idx="26" hasCustomPrompt="1"/>
          </p:nvPr>
        </p:nvSpPr>
        <p:spPr>
          <a:xfrm>
            <a:off x="4247033" y="2185147"/>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42" name="Picture Placeholder 2"/>
          <p:cNvSpPr>
            <a:spLocks noGrp="1"/>
          </p:cNvSpPr>
          <p:nvPr>
            <p:ph type="pic" idx="27" hasCustomPrompt="1"/>
          </p:nvPr>
        </p:nvSpPr>
        <p:spPr>
          <a:xfrm>
            <a:off x="4247029" y="3610535"/>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44" name="Picture Placeholder 2"/>
          <p:cNvSpPr>
            <a:spLocks noGrp="1"/>
          </p:cNvSpPr>
          <p:nvPr>
            <p:ph type="pic" idx="28" hasCustomPrompt="1"/>
          </p:nvPr>
        </p:nvSpPr>
        <p:spPr>
          <a:xfrm>
            <a:off x="4247029" y="5035923"/>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grpSp>
        <p:nvGrpSpPr>
          <p:cNvPr id="22" name="Group 21"/>
          <p:cNvGrpSpPr/>
          <p:nvPr userDrawn="1"/>
        </p:nvGrpSpPr>
        <p:grpSpPr>
          <a:xfrm>
            <a:off x="8482854" y="2528050"/>
            <a:ext cx="3529852" cy="3529852"/>
            <a:chOff x="2373946" y="1219200"/>
            <a:chExt cx="5332730" cy="5332730"/>
          </a:xfrm>
        </p:grpSpPr>
        <p:sp>
          <p:nvSpPr>
            <p:cNvPr id="23" name="Isosceles Triangle 22"/>
            <p:cNvSpPr/>
            <p:nvPr/>
          </p:nvSpPr>
          <p:spPr>
            <a:xfrm>
              <a:off x="4119562" y="1219200"/>
              <a:ext cx="1841500" cy="1492250"/>
            </a:xfrm>
            <a:prstGeom prst="triangle">
              <a:avLst>
                <a:gd name="adj" fmla="val 49655"/>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4" name="Isosceles Triangle 23"/>
            <p:cNvSpPr/>
            <p:nvPr/>
          </p:nvSpPr>
          <p:spPr>
            <a:xfrm rot="10800000">
              <a:off x="4119562" y="5059680"/>
              <a:ext cx="1841500" cy="1492250"/>
            </a:xfrm>
            <a:prstGeom prst="triangle">
              <a:avLst>
                <a:gd name="adj" fmla="val 49655"/>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5" name="Oval 24"/>
            <p:cNvSpPr/>
            <p:nvPr/>
          </p:nvSpPr>
          <p:spPr>
            <a:xfrm>
              <a:off x="4119561" y="2959689"/>
              <a:ext cx="1859280" cy="1859280"/>
            </a:xfrm>
            <a:prstGeom prst="ellips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9" name="Isosceles Triangle 28"/>
            <p:cNvSpPr/>
            <p:nvPr/>
          </p:nvSpPr>
          <p:spPr>
            <a:xfrm rot="5400000">
              <a:off x="6039801" y="3139440"/>
              <a:ext cx="1841500" cy="1492250"/>
            </a:xfrm>
            <a:prstGeom prst="triangle">
              <a:avLst>
                <a:gd name="adj" fmla="val 49655"/>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30" name="Isosceles Triangle 29"/>
            <p:cNvSpPr/>
            <p:nvPr/>
          </p:nvSpPr>
          <p:spPr>
            <a:xfrm rot="16200000">
              <a:off x="2199321" y="3139440"/>
              <a:ext cx="1841500" cy="1492250"/>
            </a:xfrm>
            <a:prstGeom prst="triangle">
              <a:avLst>
                <a:gd name="adj" fmla="val 49655"/>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sp>
        <p:nvSpPr>
          <p:cNvPr id="45" name="Picture Placeholder 2"/>
          <p:cNvSpPr>
            <a:spLocks noGrp="1"/>
          </p:cNvSpPr>
          <p:nvPr>
            <p:ph type="pic" idx="29" hasCustomPrompt="1"/>
          </p:nvPr>
        </p:nvSpPr>
        <p:spPr>
          <a:xfrm>
            <a:off x="8045827" y="2185147"/>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46" name="Picture Placeholder 2"/>
          <p:cNvSpPr>
            <a:spLocks noGrp="1"/>
          </p:cNvSpPr>
          <p:nvPr>
            <p:ph type="pic" idx="30" hasCustomPrompt="1"/>
          </p:nvPr>
        </p:nvSpPr>
        <p:spPr>
          <a:xfrm>
            <a:off x="8045823" y="3610535"/>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47" name="Picture Placeholder 2"/>
          <p:cNvSpPr>
            <a:spLocks noGrp="1"/>
          </p:cNvSpPr>
          <p:nvPr>
            <p:ph type="pic" idx="31" hasCustomPrompt="1"/>
          </p:nvPr>
        </p:nvSpPr>
        <p:spPr>
          <a:xfrm>
            <a:off x="8045823" y="5035923"/>
            <a:ext cx="1048871" cy="1048871"/>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cxnSp>
        <p:nvCxnSpPr>
          <p:cNvPr id="26" name="Straight Connector 25"/>
          <p:cNvCxnSpPr/>
          <p:nvPr userDrawn="1"/>
        </p:nvCxnSpPr>
        <p:spPr>
          <a:xfrm>
            <a:off x="0" y="1619250"/>
            <a:ext cx="12192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4417821"/>
      </p:ext>
    </p:extLst>
  </p:cSld>
  <p:clrMapOvr>
    <a:masterClrMapping/>
  </p:clrMapOvr>
  <p:extLst>
    <p:ext uri="{DCECCB84-F9BA-43D5-87BE-67443E8EF086}">
      <p15:sldGuideLst xmlns:p15="http://schemas.microsoft.com/office/powerpoint/2012/main">
        <p15:guide id="14" orient="horz" pos="2304">
          <p15:clr>
            <a:srgbClr val="FBAE40"/>
          </p15:clr>
        </p15:guide>
        <p15:guide id="16" orient="horz" pos="3336">
          <p15:clr>
            <a:srgbClr val="FBAE40"/>
          </p15:clr>
        </p15:guide>
        <p15:guide id="25" pos="3032">
          <p15:clr>
            <a:srgbClr val="FBAE40"/>
          </p15:clr>
        </p15:guide>
        <p15:guide id="27" pos="574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Speakers Blue">
    <p:spTree>
      <p:nvGrpSpPr>
        <p:cNvPr id="1" name=""/>
        <p:cNvGrpSpPr/>
        <p:nvPr/>
      </p:nvGrpSpPr>
      <p:grpSpPr>
        <a:xfrm>
          <a:off x="0" y="0"/>
          <a:ext cx="0" cy="0"/>
          <a:chOff x="0" y="0"/>
          <a:chExt cx="0" cy="0"/>
        </a:xfrm>
      </p:grpSpPr>
      <p:sp>
        <p:nvSpPr>
          <p:cNvPr id="10" name="Rectangle 9"/>
          <p:cNvSpPr/>
          <p:nvPr userDrawn="1"/>
        </p:nvSpPr>
        <p:spPr>
          <a:xfrm>
            <a:off x="0" y="0"/>
            <a:ext cx="12192000" cy="6286500"/>
          </a:xfrm>
          <a:prstGeom prst="rect">
            <a:avLst/>
          </a:prstGeom>
          <a:solidFill>
            <a:srgbClr val="D1E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nvGrpSpPr>
          <p:cNvPr id="12" name="Group 11"/>
          <p:cNvGrpSpPr/>
          <p:nvPr userDrawn="1"/>
        </p:nvGrpSpPr>
        <p:grpSpPr>
          <a:xfrm>
            <a:off x="8482854" y="2528050"/>
            <a:ext cx="3529852" cy="3529852"/>
            <a:chOff x="2373946" y="1219200"/>
            <a:chExt cx="5332730" cy="5332730"/>
          </a:xfrm>
        </p:grpSpPr>
        <p:sp>
          <p:nvSpPr>
            <p:cNvPr id="13" name="Isosceles Triangle 12"/>
            <p:cNvSpPr/>
            <p:nvPr/>
          </p:nvSpPr>
          <p:spPr>
            <a:xfrm>
              <a:off x="4119562" y="1219200"/>
              <a:ext cx="1841500" cy="1492250"/>
            </a:xfrm>
            <a:prstGeom prst="triangle">
              <a:avLst>
                <a:gd name="adj" fmla="val 49655"/>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14" name="Isosceles Triangle 13"/>
            <p:cNvSpPr/>
            <p:nvPr/>
          </p:nvSpPr>
          <p:spPr>
            <a:xfrm rot="10800000">
              <a:off x="4119562" y="5059680"/>
              <a:ext cx="1841500" cy="1492250"/>
            </a:xfrm>
            <a:prstGeom prst="triangle">
              <a:avLst>
                <a:gd name="adj" fmla="val 49655"/>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15" name="Oval 14"/>
            <p:cNvSpPr/>
            <p:nvPr/>
          </p:nvSpPr>
          <p:spPr>
            <a:xfrm>
              <a:off x="4119561" y="2959689"/>
              <a:ext cx="1859280" cy="1859280"/>
            </a:xfrm>
            <a:prstGeom prst="ellips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16" name="Isosceles Triangle 15"/>
            <p:cNvSpPr/>
            <p:nvPr/>
          </p:nvSpPr>
          <p:spPr>
            <a:xfrm rot="5400000">
              <a:off x="6039801" y="3139440"/>
              <a:ext cx="1841500" cy="1492250"/>
            </a:xfrm>
            <a:prstGeom prst="triangle">
              <a:avLst>
                <a:gd name="adj" fmla="val 49655"/>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17" name="Isosceles Triangle 16"/>
            <p:cNvSpPr/>
            <p:nvPr/>
          </p:nvSpPr>
          <p:spPr>
            <a:xfrm rot="16200000">
              <a:off x="2199321" y="3139440"/>
              <a:ext cx="1841500" cy="1492250"/>
            </a:xfrm>
            <a:prstGeom prst="triangle">
              <a:avLst>
                <a:gd name="adj" fmla="val 49655"/>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cxnSp>
        <p:nvCxnSpPr>
          <p:cNvPr id="11" name="Straight Connector 10"/>
          <p:cNvCxnSpPr/>
          <p:nvPr userDrawn="1"/>
        </p:nvCxnSpPr>
        <p:spPr>
          <a:xfrm>
            <a:off x="0" y="6287384"/>
            <a:ext cx="12192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31" name="Picture Placeholder 2"/>
          <p:cNvSpPr>
            <a:spLocks noGrp="1"/>
          </p:cNvSpPr>
          <p:nvPr>
            <p:ph type="pic" idx="1" hasCustomPrompt="1"/>
          </p:nvPr>
        </p:nvSpPr>
        <p:spPr>
          <a:xfrm>
            <a:off x="381000" y="2185146"/>
            <a:ext cx="1613647" cy="1613647"/>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3" name="Footer Placeholder 2"/>
          <p:cNvSpPr>
            <a:spLocks noGrp="1"/>
          </p:cNvSpPr>
          <p:nvPr>
            <p:ph type="ftr" sz="quarter" idx="25"/>
          </p:nvPr>
        </p:nvSpPr>
        <p:spPr/>
        <p:txBody>
          <a:bodyPr/>
          <a:lstStyle/>
          <a:p>
            <a:r>
              <a:rPr lang="en-US" dirty="0"/>
              <a:t>MKAA BOND ISSUANCE PROCESS OVERVIEW</a:t>
            </a:r>
          </a:p>
        </p:txBody>
      </p:sp>
      <p:sp>
        <p:nvSpPr>
          <p:cNvPr id="4" name="Slide Number Placeholder 3"/>
          <p:cNvSpPr>
            <a:spLocks noGrp="1"/>
          </p:cNvSpPr>
          <p:nvPr>
            <p:ph type="sldNum" sz="quarter" idx="26"/>
          </p:nvPr>
        </p:nvSpPr>
        <p:spPr/>
        <p:txBody>
          <a:bodyPr/>
          <a:lstStyle/>
          <a:p>
            <a:fld id="{F96F0DF3-767C-41A9-BFAA-AECC1DE798D1}" type="slidenum">
              <a:rPr lang="en-US" smtClean="0"/>
              <a:pPr/>
              <a:t>‹#›</a:t>
            </a:fld>
            <a:endParaRPr lang="en-US" dirty="0"/>
          </a:p>
        </p:txBody>
      </p:sp>
      <p:sp>
        <p:nvSpPr>
          <p:cNvPr id="24" name="Picture Placeholder 2"/>
          <p:cNvSpPr>
            <a:spLocks noGrp="1"/>
          </p:cNvSpPr>
          <p:nvPr>
            <p:ph type="pic" idx="27" hasCustomPrompt="1"/>
          </p:nvPr>
        </p:nvSpPr>
        <p:spPr>
          <a:xfrm>
            <a:off x="3238500" y="2185146"/>
            <a:ext cx="1613647" cy="1613647"/>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26" name="Picture Placeholder 2"/>
          <p:cNvSpPr>
            <a:spLocks noGrp="1"/>
          </p:cNvSpPr>
          <p:nvPr>
            <p:ph type="pic" idx="28" hasCustomPrompt="1"/>
          </p:nvPr>
        </p:nvSpPr>
        <p:spPr>
          <a:xfrm>
            <a:off x="8953500" y="2185146"/>
            <a:ext cx="1613647" cy="1613647"/>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28" name="Picture Placeholder 2"/>
          <p:cNvSpPr>
            <a:spLocks noGrp="1"/>
          </p:cNvSpPr>
          <p:nvPr>
            <p:ph type="pic" idx="29" hasCustomPrompt="1"/>
          </p:nvPr>
        </p:nvSpPr>
        <p:spPr>
          <a:xfrm>
            <a:off x="6096000" y="2185146"/>
            <a:ext cx="1613647" cy="1613647"/>
          </a:xfrm>
        </p:spPr>
        <p:txBody>
          <a:bodyPr anchor="t">
            <a:normAutofit/>
          </a:bodyPr>
          <a:lstStyle>
            <a:lvl1pPr marL="0" indent="0" algn="ctr">
              <a:buNone/>
              <a:defRPr sz="794" baseline="0">
                <a:solidFill>
                  <a:schemeClr val="tx1">
                    <a:lumMod val="50000"/>
                    <a:lumOff val="50000"/>
                  </a:schemeClr>
                </a:solidFill>
              </a:defRPr>
            </a:lvl1pPr>
            <a:lvl2pPr marL="457188" indent="0">
              <a:buNone/>
              <a:defRPr sz="2800"/>
            </a:lvl2pPr>
            <a:lvl3pPr marL="914376" indent="0">
              <a:buNone/>
              <a:defRPr sz="2400"/>
            </a:lvl3pPr>
            <a:lvl4pPr marL="1371564" indent="0">
              <a:buNone/>
              <a:defRPr sz="2000"/>
            </a:lvl4pPr>
            <a:lvl5pPr marL="1828754" indent="0">
              <a:buNone/>
              <a:defRPr sz="2000"/>
            </a:lvl5pPr>
            <a:lvl6pPr marL="2285941" indent="0">
              <a:buNone/>
              <a:defRPr sz="2000"/>
            </a:lvl6pPr>
            <a:lvl7pPr marL="2743128" indent="0">
              <a:buNone/>
              <a:defRPr sz="2000"/>
            </a:lvl7pPr>
            <a:lvl8pPr marL="3200316" indent="0">
              <a:buNone/>
              <a:defRPr sz="2000"/>
            </a:lvl8pPr>
            <a:lvl9pPr marL="3657504" indent="0">
              <a:buNone/>
              <a:defRPr sz="2000"/>
            </a:lvl9pPr>
          </a:lstStyle>
          <a:p>
            <a:r>
              <a:rPr lang="en-US" dirty="0"/>
              <a:t>CLICK ICON TO ADD PICTURE</a:t>
            </a:r>
          </a:p>
        </p:txBody>
      </p:sp>
      <p:sp>
        <p:nvSpPr>
          <p:cNvPr id="2" name="Title 1"/>
          <p:cNvSpPr>
            <a:spLocks noGrp="1"/>
          </p:cNvSpPr>
          <p:nvPr>
            <p:ph type="title" hasCustomPrompt="1"/>
          </p:nvPr>
        </p:nvSpPr>
        <p:spPr/>
        <p:txBody>
          <a:bodyPr/>
          <a:lstStyle>
            <a:lvl1pPr>
              <a:defRPr/>
            </a:lvl1pPr>
          </a:lstStyle>
          <a:p>
            <a:r>
              <a:rPr lang="en-US" dirty="0"/>
              <a:t>4 speakers blue</a:t>
            </a:r>
          </a:p>
        </p:txBody>
      </p:sp>
      <p:cxnSp>
        <p:nvCxnSpPr>
          <p:cNvPr id="18" name="Straight Connector 17"/>
          <p:cNvCxnSpPr/>
          <p:nvPr userDrawn="1"/>
        </p:nvCxnSpPr>
        <p:spPr>
          <a:xfrm>
            <a:off x="0" y="1619250"/>
            <a:ext cx="12192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5873643"/>
      </p:ext>
    </p:extLst>
  </p:cSld>
  <p:clrMapOvr>
    <a:masterClrMapping/>
  </p:clrMapOvr>
  <p:extLst>
    <p:ext uri="{DCECCB84-F9BA-43D5-87BE-67443E8EF086}">
      <p15:sldGuideLst xmlns:p15="http://schemas.microsoft.com/office/powerpoint/2012/main">
        <p15:guide id="23" pos="4160">
          <p15:clr>
            <a:srgbClr val="FBAE40"/>
          </p15:clr>
        </p15:guide>
        <p15:guide id="24" pos="2312">
          <p15:clr>
            <a:srgbClr val="FBAE40"/>
          </p15:clr>
        </p15:guide>
        <p15:guide id="28" pos="639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White Backgroun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MKAA BOND ISSUANCE PROCESS OVERVIEW</a:t>
            </a:r>
          </a:p>
        </p:txBody>
      </p:sp>
      <p:sp>
        <p:nvSpPr>
          <p:cNvPr id="4" name="Slide Number Placeholder 3"/>
          <p:cNvSpPr>
            <a:spLocks noGrp="1"/>
          </p:cNvSpPr>
          <p:nvPr>
            <p:ph type="sldNum" sz="quarter" idx="12"/>
          </p:nvPr>
        </p:nvSpPr>
        <p:spPr/>
        <p:txBody>
          <a:bodyPr/>
          <a:lstStyle/>
          <a:p>
            <a:fld id="{F96F0DF3-767C-41A9-BFAA-AECC1DE798D1}" type="slidenum">
              <a:rPr lang="en-US" smtClean="0"/>
              <a:pPr/>
              <a:t>‹#›</a:t>
            </a:fld>
            <a:endParaRPr lang="en-US" dirty="0"/>
          </a:p>
        </p:txBody>
      </p:sp>
      <p:sp>
        <p:nvSpPr>
          <p:cNvPr id="2" name="Title 1"/>
          <p:cNvSpPr>
            <a:spLocks noGrp="1"/>
          </p:cNvSpPr>
          <p:nvPr>
            <p:ph type="title" hasCustomPrompt="1"/>
          </p:nvPr>
        </p:nvSpPr>
        <p:spPr/>
        <p:txBody>
          <a:bodyPr/>
          <a:lstStyle>
            <a:lvl1pPr>
              <a:defRPr/>
            </a:lvl1pPr>
          </a:lstStyle>
          <a:p>
            <a:r>
              <a:rPr lang="en-US" dirty="0"/>
              <a:t>WHITE BACKGROUND LAYOUT</a:t>
            </a:r>
          </a:p>
        </p:txBody>
      </p:sp>
      <p:grpSp>
        <p:nvGrpSpPr>
          <p:cNvPr id="17" name="Group 16"/>
          <p:cNvGrpSpPr/>
          <p:nvPr userDrawn="1"/>
        </p:nvGrpSpPr>
        <p:grpSpPr>
          <a:xfrm>
            <a:off x="8482854" y="2528050"/>
            <a:ext cx="3529852" cy="3529852"/>
            <a:chOff x="2373946" y="1219200"/>
            <a:chExt cx="5332730" cy="5332730"/>
          </a:xfrm>
        </p:grpSpPr>
        <p:sp>
          <p:nvSpPr>
            <p:cNvPr id="18" name="Isosceles Triangle 17"/>
            <p:cNvSpPr/>
            <p:nvPr/>
          </p:nvSpPr>
          <p:spPr>
            <a:xfrm>
              <a:off x="4119562" y="121920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19" name="Isosceles Triangle 18"/>
            <p:cNvSpPr/>
            <p:nvPr/>
          </p:nvSpPr>
          <p:spPr>
            <a:xfrm rot="10800000">
              <a:off x="4119562" y="505968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0" name="Oval 19"/>
            <p:cNvSpPr/>
            <p:nvPr/>
          </p:nvSpPr>
          <p:spPr>
            <a:xfrm>
              <a:off x="4119561" y="2959689"/>
              <a:ext cx="1859280" cy="1859280"/>
            </a:xfrm>
            <a:prstGeom prst="ellipse">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1" name="Isosceles Triangle 20"/>
            <p:cNvSpPr/>
            <p:nvPr/>
          </p:nvSpPr>
          <p:spPr>
            <a:xfrm rot="5400000">
              <a:off x="6039801" y="313944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2" name="Isosceles Triangle 21"/>
            <p:cNvSpPr/>
            <p:nvPr/>
          </p:nvSpPr>
          <p:spPr>
            <a:xfrm rot="16200000">
              <a:off x="2199321" y="313944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sp>
        <p:nvSpPr>
          <p:cNvPr id="7" name="Text Placeholder 6"/>
          <p:cNvSpPr>
            <a:spLocks noGrp="1"/>
          </p:cNvSpPr>
          <p:nvPr>
            <p:ph type="body" sz="quarter" idx="13"/>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1897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ue Background">
    <p:spTree>
      <p:nvGrpSpPr>
        <p:cNvPr id="1" name=""/>
        <p:cNvGrpSpPr/>
        <p:nvPr/>
      </p:nvGrpSpPr>
      <p:grpSpPr>
        <a:xfrm>
          <a:off x="0" y="0"/>
          <a:ext cx="0" cy="0"/>
          <a:chOff x="0" y="0"/>
          <a:chExt cx="0" cy="0"/>
        </a:xfrm>
      </p:grpSpPr>
      <p:sp>
        <p:nvSpPr>
          <p:cNvPr id="20" name="Rectangle 19"/>
          <p:cNvSpPr/>
          <p:nvPr userDrawn="1"/>
        </p:nvSpPr>
        <p:spPr>
          <a:xfrm>
            <a:off x="0" y="0"/>
            <a:ext cx="12192000" cy="6286500"/>
          </a:xfrm>
          <a:prstGeom prst="rect">
            <a:avLst/>
          </a:prstGeom>
          <a:solidFill>
            <a:srgbClr val="D1EB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nvGrpSpPr>
          <p:cNvPr id="22" name="Group 21"/>
          <p:cNvGrpSpPr/>
          <p:nvPr userDrawn="1"/>
        </p:nvGrpSpPr>
        <p:grpSpPr>
          <a:xfrm>
            <a:off x="8482854" y="2528050"/>
            <a:ext cx="3529852" cy="3529852"/>
            <a:chOff x="2373946" y="1219200"/>
            <a:chExt cx="5332730" cy="5332730"/>
          </a:xfrm>
        </p:grpSpPr>
        <p:sp>
          <p:nvSpPr>
            <p:cNvPr id="23" name="Isosceles Triangle 22"/>
            <p:cNvSpPr/>
            <p:nvPr/>
          </p:nvSpPr>
          <p:spPr>
            <a:xfrm>
              <a:off x="4119562" y="1219200"/>
              <a:ext cx="1841500" cy="1492250"/>
            </a:xfrm>
            <a:prstGeom prst="triangle">
              <a:avLst>
                <a:gd name="adj" fmla="val 49655"/>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4" name="Isosceles Triangle 23"/>
            <p:cNvSpPr/>
            <p:nvPr/>
          </p:nvSpPr>
          <p:spPr>
            <a:xfrm rot="10800000">
              <a:off x="4119562" y="5059680"/>
              <a:ext cx="1841500" cy="1492250"/>
            </a:xfrm>
            <a:prstGeom prst="triangle">
              <a:avLst>
                <a:gd name="adj" fmla="val 49655"/>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5" name="Oval 24"/>
            <p:cNvSpPr/>
            <p:nvPr/>
          </p:nvSpPr>
          <p:spPr>
            <a:xfrm>
              <a:off x="4119561" y="2959689"/>
              <a:ext cx="1859280" cy="1859280"/>
            </a:xfrm>
            <a:prstGeom prst="ellips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6" name="Isosceles Triangle 25"/>
            <p:cNvSpPr/>
            <p:nvPr/>
          </p:nvSpPr>
          <p:spPr>
            <a:xfrm rot="5400000">
              <a:off x="6039801" y="3139440"/>
              <a:ext cx="1841500" cy="1492250"/>
            </a:xfrm>
            <a:prstGeom prst="triangle">
              <a:avLst>
                <a:gd name="adj" fmla="val 49655"/>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8" name="Isosceles Triangle 27"/>
            <p:cNvSpPr/>
            <p:nvPr/>
          </p:nvSpPr>
          <p:spPr>
            <a:xfrm rot="16200000">
              <a:off x="2199321" y="3139440"/>
              <a:ext cx="1841500" cy="1492250"/>
            </a:xfrm>
            <a:prstGeom prst="triangle">
              <a:avLst>
                <a:gd name="adj" fmla="val 49655"/>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cxnSp>
        <p:nvCxnSpPr>
          <p:cNvPr id="35" name="Straight Connector 34"/>
          <p:cNvCxnSpPr/>
          <p:nvPr userDrawn="1"/>
        </p:nvCxnSpPr>
        <p:spPr>
          <a:xfrm>
            <a:off x="0" y="6287384"/>
            <a:ext cx="12192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p:txBody>
          <a:bodyPr/>
          <a:lstStyle>
            <a:lvl1pPr>
              <a:defRPr/>
            </a:lvl1pPr>
          </a:lstStyle>
          <a:p>
            <a:r>
              <a:rPr lang="en-US" dirty="0"/>
              <a:t>Blue background layout</a:t>
            </a:r>
          </a:p>
        </p:txBody>
      </p:sp>
      <p:sp>
        <p:nvSpPr>
          <p:cNvPr id="5" name="Footer Placeholder 4"/>
          <p:cNvSpPr>
            <a:spLocks noGrp="1"/>
          </p:cNvSpPr>
          <p:nvPr>
            <p:ph type="ftr" sz="quarter" idx="10"/>
          </p:nvPr>
        </p:nvSpPr>
        <p:spPr/>
        <p:txBody>
          <a:bodyPr/>
          <a:lstStyle/>
          <a:p>
            <a:r>
              <a:rPr lang="en-US" dirty="0"/>
              <a:t>MKAA BOND ISSUANCE PROCESS OVERVIEW</a:t>
            </a:r>
          </a:p>
        </p:txBody>
      </p:sp>
      <p:sp>
        <p:nvSpPr>
          <p:cNvPr id="7" name="Slide Number Placeholder 6"/>
          <p:cNvSpPr>
            <a:spLocks noGrp="1"/>
          </p:cNvSpPr>
          <p:nvPr>
            <p:ph type="sldNum" sz="quarter" idx="11"/>
          </p:nvPr>
        </p:nvSpPr>
        <p:spPr/>
        <p:txBody>
          <a:bodyPr/>
          <a:lstStyle/>
          <a:p>
            <a:fld id="{F96F0DF3-767C-41A9-BFAA-AECC1DE798D1}" type="slidenum">
              <a:rPr lang="en-US" smtClean="0"/>
              <a:pPr/>
              <a:t>‹#›</a:t>
            </a:fld>
            <a:endParaRPr lang="en-US" dirty="0"/>
          </a:p>
        </p:txBody>
      </p:sp>
      <p:sp>
        <p:nvSpPr>
          <p:cNvPr id="9" name="Text Placeholder 8"/>
          <p:cNvSpPr>
            <a:spLocks noGrp="1"/>
          </p:cNvSpPr>
          <p:nvPr>
            <p:ph type="body" sz="quarter" idx="12"/>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4" name="Straight Connector 13"/>
          <p:cNvCxnSpPr/>
          <p:nvPr userDrawn="1"/>
        </p:nvCxnSpPr>
        <p:spPr>
          <a:xfrm>
            <a:off x="0" y="1619250"/>
            <a:ext cx="12192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8904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ebinar">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dirty="0"/>
              <a:t>MKAA BOND ISSUANCE PROCESS OVERVIEW</a:t>
            </a:r>
          </a:p>
        </p:txBody>
      </p:sp>
      <p:sp>
        <p:nvSpPr>
          <p:cNvPr id="5" name="Slide Number Placeholder 4"/>
          <p:cNvSpPr>
            <a:spLocks noGrp="1"/>
          </p:cNvSpPr>
          <p:nvPr>
            <p:ph type="sldNum" sz="quarter" idx="11"/>
          </p:nvPr>
        </p:nvSpPr>
        <p:spPr/>
        <p:txBody>
          <a:bodyPr/>
          <a:lstStyle/>
          <a:p>
            <a:fld id="{F96F0DF3-767C-41A9-BFAA-AECC1DE798D1}" type="slidenum">
              <a:rPr lang="en-US" smtClean="0"/>
              <a:pPr/>
              <a:t>‹#›</a:t>
            </a:fld>
            <a:endParaRPr lang="en-US" dirty="0"/>
          </a:p>
        </p:txBody>
      </p:sp>
      <p:sp>
        <p:nvSpPr>
          <p:cNvPr id="7" name="Title 6"/>
          <p:cNvSpPr>
            <a:spLocks noGrp="1"/>
          </p:cNvSpPr>
          <p:nvPr>
            <p:ph type="title" hasCustomPrompt="1"/>
          </p:nvPr>
        </p:nvSpPr>
        <p:spPr/>
        <p:txBody>
          <a:bodyPr/>
          <a:lstStyle>
            <a:lvl1pPr>
              <a:defRPr baseline="0"/>
            </a:lvl1pPr>
          </a:lstStyle>
          <a:p>
            <a:r>
              <a:rPr lang="en-US" dirty="0"/>
              <a:t>Webinar layout with square bullets</a:t>
            </a:r>
          </a:p>
        </p:txBody>
      </p:sp>
      <p:sp>
        <p:nvSpPr>
          <p:cNvPr id="9" name="Text Placeholder 8"/>
          <p:cNvSpPr>
            <a:spLocks noGrp="1"/>
          </p:cNvSpPr>
          <p:nvPr>
            <p:ph type="body" sz="quarter" idx="12" hasCustomPrompt="1"/>
          </p:nvPr>
        </p:nvSpPr>
        <p:spPr/>
        <p:txBody>
          <a:bodyPr/>
          <a:lstStyle>
            <a:lvl1pPr marL="306778" indent="-306778">
              <a:buFont typeface="Wingdings" panose="05000000000000000000" pitchFamily="2" charset="2"/>
              <a:buChar char="§"/>
              <a:defRPr baseline="0"/>
            </a:lvl1pPr>
            <a:lvl2pPr>
              <a:defRPr baseline="0"/>
            </a:lvl2pPr>
          </a:lstStyle>
          <a:p>
            <a:pPr lvl="0"/>
            <a:r>
              <a:rPr lang="en-US" dirty="0"/>
              <a:t>These square bullets are safe to use for ON24 webinar presentations</a:t>
            </a:r>
          </a:p>
          <a:p>
            <a:pPr lvl="1"/>
            <a:r>
              <a:rPr lang="en-US" dirty="0"/>
              <a:t>The Connector bullets should not be used for ON24 webinars</a:t>
            </a:r>
          </a:p>
          <a:p>
            <a:pPr lvl="2"/>
            <a:r>
              <a:rPr lang="en-US" dirty="0"/>
              <a:t>Third level</a:t>
            </a:r>
          </a:p>
          <a:p>
            <a:pPr lvl="3"/>
            <a:r>
              <a:rPr lang="en-US" dirty="0"/>
              <a:t>Fourth level</a:t>
            </a:r>
          </a:p>
          <a:p>
            <a:pPr lvl="4"/>
            <a:r>
              <a:rPr lang="en-US" dirty="0"/>
              <a:t>Fifth level</a:t>
            </a:r>
          </a:p>
        </p:txBody>
      </p:sp>
      <p:grpSp>
        <p:nvGrpSpPr>
          <p:cNvPr id="18" name="Group 17"/>
          <p:cNvGrpSpPr/>
          <p:nvPr userDrawn="1"/>
        </p:nvGrpSpPr>
        <p:grpSpPr>
          <a:xfrm>
            <a:off x="8482854" y="2528050"/>
            <a:ext cx="3529852" cy="3529852"/>
            <a:chOff x="2373946" y="1219200"/>
            <a:chExt cx="5332730" cy="5332730"/>
          </a:xfrm>
        </p:grpSpPr>
        <p:sp>
          <p:nvSpPr>
            <p:cNvPr id="19" name="Isosceles Triangle 18"/>
            <p:cNvSpPr/>
            <p:nvPr/>
          </p:nvSpPr>
          <p:spPr>
            <a:xfrm>
              <a:off x="4119562" y="121920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0" name="Isosceles Triangle 19"/>
            <p:cNvSpPr/>
            <p:nvPr/>
          </p:nvSpPr>
          <p:spPr>
            <a:xfrm rot="10800000">
              <a:off x="4119562" y="505968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1" name="Oval 20"/>
            <p:cNvSpPr/>
            <p:nvPr/>
          </p:nvSpPr>
          <p:spPr>
            <a:xfrm>
              <a:off x="4119561" y="2959689"/>
              <a:ext cx="1859280" cy="1859280"/>
            </a:xfrm>
            <a:prstGeom prst="ellipse">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2" name="Isosceles Triangle 21"/>
            <p:cNvSpPr/>
            <p:nvPr/>
          </p:nvSpPr>
          <p:spPr>
            <a:xfrm rot="5400000">
              <a:off x="6039801" y="313944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sp>
          <p:nvSpPr>
            <p:cNvPr id="23" name="Isosceles Triangle 22"/>
            <p:cNvSpPr/>
            <p:nvPr/>
          </p:nvSpPr>
          <p:spPr>
            <a:xfrm rot="16200000">
              <a:off x="2199321" y="3139440"/>
              <a:ext cx="1841500" cy="1492250"/>
            </a:xfrm>
            <a:prstGeom prst="triangle">
              <a:avLst>
                <a:gd name="adj" fmla="val 49655"/>
              </a:avLst>
            </a:prstGeom>
            <a:solidFill>
              <a:srgbClr val="199ADB">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grpSp>
    </p:spTree>
    <p:extLst>
      <p:ext uri="{BB962C8B-B14F-4D97-AF65-F5344CB8AC3E}">
        <p14:creationId xmlns:p14="http://schemas.microsoft.com/office/powerpoint/2010/main" val="1960560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0" y="6287384"/>
            <a:ext cx="12192000" cy="57061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dirty="0"/>
          </a:p>
        </p:txBody>
      </p:sp>
      <p:pic>
        <p:nvPicPr>
          <p:cNvPr id="2" name="Picture 1"/>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9899769" y="6508929"/>
            <a:ext cx="1899193" cy="100852"/>
          </a:xfrm>
          <a:prstGeom prst="rect">
            <a:avLst/>
          </a:prstGeom>
        </p:spPr>
      </p:pic>
      <p:sp>
        <p:nvSpPr>
          <p:cNvPr id="16" name="Title Placeholder 1"/>
          <p:cNvSpPr>
            <a:spLocks noGrp="1"/>
          </p:cNvSpPr>
          <p:nvPr>
            <p:ph type="title"/>
          </p:nvPr>
        </p:nvSpPr>
        <p:spPr>
          <a:xfrm>
            <a:off x="381000" y="403413"/>
            <a:ext cx="11430000" cy="1042146"/>
          </a:xfrm>
          <a:prstGeom prst="rect">
            <a:avLst/>
          </a:prstGeom>
        </p:spPr>
        <p:txBody>
          <a:bodyPr vert="horz" lIns="0" tIns="0" rIns="0" bIns="0" rtlCol="0" anchor="b">
            <a:normAutofit/>
          </a:bodyPr>
          <a:lstStyle/>
          <a:p>
            <a:r>
              <a:rPr lang="en-US" dirty="0"/>
              <a:t>THIS IS THE MASTER SLIDE</a:t>
            </a:r>
            <a:br>
              <a:rPr lang="en-US" dirty="0"/>
            </a:br>
            <a:r>
              <a:rPr lang="en-US" dirty="0"/>
              <a:t>FOR THE POWERPOINT TEMPLATE</a:t>
            </a:r>
          </a:p>
        </p:txBody>
      </p:sp>
      <p:sp>
        <p:nvSpPr>
          <p:cNvPr id="17" name="Text Placeholder 2"/>
          <p:cNvSpPr>
            <a:spLocks noGrp="1"/>
          </p:cNvSpPr>
          <p:nvPr>
            <p:ph type="body" idx="1"/>
          </p:nvPr>
        </p:nvSpPr>
        <p:spPr>
          <a:xfrm>
            <a:off x="381000" y="1781736"/>
            <a:ext cx="11430000" cy="4303059"/>
          </a:xfrm>
          <a:prstGeom prst="rect">
            <a:avLst/>
          </a:prstGeom>
        </p:spPr>
        <p:txBody>
          <a:bodyPr vert="horz" lIns="0" tIns="45720" rIns="91440" bIns="45720" rtlCol="0">
            <a:normAutofit/>
          </a:bodyPr>
          <a:lstStyle/>
          <a:p>
            <a:pPr lvl="0"/>
            <a:r>
              <a:rPr lang="en-US" dirty="0"/>
              <a:t>First level – Arial 24 </a:t>
            </a:r>
            <a:r>
              <a:rPr lang="en-US" dirty="0" err="1"/>
              <a:t>pt</a:t>
            </a:r>
            <a:endParaRPr lang="en-US" dirty="0"/>
          </a:p>
          <a:p>
            <a:pPr lvl="1"/>
            <a:r>
              <a:rPr lang="en-US" dirty="0"/>
              <a:t>Second level – Arial 20 </a:t>
            </a:r>
            <a:r>
              <a:rPr lang="en-US" dirty="0" err="1"/>
              <a:t>pt</a:t>
            </a:r>
            <a:endParaRPr lang="en-US" dirty="0"/>
          </a:p>
          <a:p>
            <a:pPr lvl="2"/>
            <a:r>
              <a:rPr lang="en-US" dirty="0"/>
              <a:t>Third level – Arial 20 </a:t>
            </a:r>
            <a:r>
              <a:rPr lang="en-US" dirty="0" err="1"/>
              <a:t>pt</a:t>
            </a:r>
            <a:endParaRPr lang="en-US" dirty="0"/>
          </a:p>
          <a:p>
            <a:pPr lvl="3"/>
            <a:r>
              <a:rPr lang="en-US" dirty="0"/>
              <a:t>Fourth level – Arial 18 </a:t>
            </a:r>
            <a:r>
              <a:rPr lang="en-US" dirty="0" err="1"/>
              <a:t>pt</a:t>
            </a:r>
            <a:endParaRPr lang="en-US" dirty="0"/>
          </a:p>
          <a:p>
            <a:pPr lvl="4"/>
            <a:r>
              <a:rPr lang="en-US" dirty="0"/>
              <a:t>Fifth level – Arial 18 </a:t>
            </a:r>
            <a:r>
              <a:rPr lang="en-US" dirty="0" err="1"/>
              <a:t>pt</a:t>
            </a:r>
            <a:endParaRPr lang="en-US" dirty="0"/>
          </a:p>
        </p:txBody>
      </p:sp>
      <p:sp>
        <p:nvSpPr>
          <p:cNvPr id="18" name="Footer Placeholder 4"/>
          <p:cNvSpPr>
            <a:spLocks noGrp="1"/>
          </p:cNvSpPr>
          <p:nvPr>
            <p:ph type="ftr" sz="quarter" idx="3"/>
          </p:nvPr>
        </p:nvSpPr>
        <p:spPr>
          <a:xfrm>
            <a:off x="750792" y="6365668"/>
            <a:ext cx="8169090" cy="369794"/>
          </a:xfrm>
          <a:prstGeom prst="rect">
            <a:avLst/>
          </a:prstGeom>
        </p:spPr>
        <p:txBody>
          <a:bodyPr vert="horz" lIns="0" tIns="0" rIns="0" bIns="0" rtlCol="0" anchor="ctr"/>
          <a:lstStyle>
            <a:lvl1pPr algn="l">
              <a:defRPr sz="882" cap="all" spc="88" baseline="0">
                <a:solidFill>
                  <a:schemeClr val="bg1"/>
                </a:solidFill>
                <a:latin typeface="Arial" panose="020B0604020202020204" pitchFamily="34" charset="0"/>
                <a:cs typeface="Arial" panose="020B0604020202020204" pitchFamily="34" charset="0"/>
              </a:defRPr>
            </a:lvl1pPr>
          </a:lstStyle>
          <a:p>
            <a:r>
              <a:rPr lang="en-US" dirty="0"/>
              <a:t>MKAA BOND ISSUANCE PROCESS OVERVIEW</a:t>
            </a:r>
          </a:p>
        </p:txBody>
      </p:sp>
      <p:sp>
        <p:nvSpPr>
          <p:cNvPr id="19" name="Slide Number Placeholder 5"/>
          <p:cNvSpPr>
            <a:spLocks noGrp="1"/>
          </p:cNvSpPr>
          <p:nvPr>
            <p:ph type="sldNum" sz="quarter" idx="4"/>
          </p:nvPr>
        </p:nvSpPr>
        <p:spPr>
          <a:xfrm>
            <a:off x="381000" y="6356797"/>
            <a:ext cx="212911" cy="367459"/>
          </a:xfrm>
          <a:prstGeom prst="rect">
            <a:avLst/>
          </a:prstGeom>
        </p:spPr>
        <p:txBody>
          <a:bodyPr vert="horz" lIns="0" tIns="0" rIns="0" bIns="0" rtlCol="0" anchor="ctr"/>
          <a:lstStyle>
            <a:lvl1pPr algn="l">
              <a:defRPr sz="882">
                <a:solidFill>
                  <a:schemeClr val="bg1"/>
                </a:solidFill>
                <a:latin typeface="Arial" panose="020B0604020202020204" pitchFamily="34" charset="0"/>
                <a:cs typeface="Arial" panose="020B0604020202020204" pitchFamily="34" charset="0"/>
              </a:defRPr>
            </a:lvl1pPr>
          </a:lstStyle>
          <a:p>
            <a:fld id="{F96F0DF3-767C-41A9-BFAA-AECC1DE798D1}" type="slidenum">
              <a:rPr lang="en-US" smtClean="0"/>
              <a:pPr/>
              <a:t>‹#›</a:t>
            </a:fld>
            <a:endParaRPr lang="en-US" dirty="0"/>
          </a:p>
        </p:txBody>
      </p:sp>
      <p:cxnSp>
        <p:nvCxnSpPr>
          <p:cNvPr id="8" name="Straight Connector 7"/>
          <p:cNvCxnSpPr/>
          <p:nvPr userDrawn="1"/>
        </p:nvCxnSpPr>
        <p:spPr>
          <a:xfrm>
            <a:off x="0" y="1619250"/>
            <a:ext cx="12192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Date Placeholder 3"/>
          <p:cNvSpPr txBox="1">
            <a:spLocks/>
          </p:cNvSpPr>
          <p:nvPr userDrawn="1"/>
        </p:nvSpPr>
        <p:spPr>
          <a:xfrm>
            <a:off x="7597590" y="6110026"/>
            <a:ext cx="1210234" cy="135355"/>
          </a:xfrm>
          <a:prstGeom prst="rect">
            <a:avLst/>
          </a:prstGeom>
        </p:spPr>
        <p:txBody>
          <a:bodyPr vert="horz" lIns="0" tIns="0" rIns="0" bIns="0" rtlCol="0" anchor="b"/>
          <a:lstStyle>
            <a:defPPr>
              <a:defRPr lang="en-US"/>
            </a:defPPr>
            <a:lvl1pPr marL="0" algn="r" defTabSz="457200" rtl="0" eaLnBrk="1" latinLnBrk="0" hangingPunct="1">
              <a:defRPr sz="1000" kern="1200">
                <a:solidFill>
                  <a:schemeClr val="bg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51F8FCF-B290-4C06-B61B-44ED8986C60F}" type="datetime4">
              <a:rPr lang="en-US" sz="882" smtClean="0"/>
              <a:pPr/>
              <a:t>July 18, 2024</a:t>
            </a:fld>
            <a:endParaRPr lang="en-US" sz="882" dirty="0"/>
          </a:p>
        </p:txBody>
      </p:sp>
      <p:cxnSp>
        <p:nvCxnSpPr>
          <p:cNvPr id="22" name="Straight Connector 21"/>
          <p:cNvCxnSpPr/>
          <p:nvPr userDrawn="1"/>
        </p:nvCxnSpPr>
        <p:spPr>
          <a:xfrm>
            <a:off x="0" y="6287384"/>
            <a:ext cx="12192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0742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hf hdr="0" dt="0"/>
  <p:txStyles>
    <p:titleStyle>
      <a:lvl1pPr algn="l" defTabSz="1219138" rtl="0" eaLnBrk="1" latinLnBrk="0" hangingPunct="1">
        <a:lnSpc>
          <a:spcPct val="80000"/>
        </a:lnSpc>
        <a:spcBef>
          <a:spcPct val="0"/>
        </a:spcBef>
        <a:buNone/>
        <a:defRPr sz="4236" b="1" kern="1200" cap="all" spc="0" baseline="0">
          <a:solidFill>
            <a:schemeClr val="accent2"/>
          </a:solidFill>
          <a:latin typeface="Arial" panose="020B0604020202020204" pitchFamily="34" charset="0"/>
          <a:ea typeface="+mj-ea"/>
          <a:cs typeface="Arial" panose="020B0604020202020204" pitchFamily="34" charset="0"/>
        </a:defRPr>
      </a:lvl1pPr>
    </p:titleStyle>
    <p:bodyStyle>
      <a:lvl1pPr marL="306778" indent="-306778" algn="l" defTabSz="1219138" rtl="0" eaLnBrk="1" latinLnBrk="0" hangingPunct="1">
        <a:lnSpc>
          <a:spcPct val="100000"/>
        </a:lnSpc>
        <a:spcBef>
          <a:spcPts val="1059"/>
        </a:spcBef>
        <a:spcAft>
          <a:spcPts val="706"/>
        </a:spcAft>
        <a:buClr>
          <a:schemeClr val="accent2"/>
        </a:buClr>
        <a:buFontTx/>
        <a:buBlip>
          <a:blip r:embed="rId21"/>
        </a:buBlip>
        <a:defRPr sz="2118" kern="1200">
          <a:solidFill>
            <a:schemeClr val="tx1"/>
          </a:solidFill>
          <a:latin typeface="Arial" panose="020B0604020202020204" pitchFamily="34" charset="0"/>
          <a:ea typeface="+mn-ea"/>
          <a:cs typeface="Arial" panose="020B0604020202020204" pitchFamily="34" charset="0"/>
        </a:defRPr>
      </a:lvl1pPr>
      <a:lvl2pPr marL="605150" indent="-201717" algn="l" defTabSz="1219138" rtl="0" eaLnBrk="1" latinLnBrk="0" hangingPunct="1">
        <a:lnSpc>
          <a:spcPct val="100000"/>
        </a:lnSpc>
        <a:spcBef>
          <a:spcPts val="529"/>
        </a:spcBef>
        <a:spcAft>
          <a:spcPts val="529"/>
        </a:spcAft>
        <a:buClr>
          <a:schemeClr val="accent2"/>
        </a:buClr>
        <a:buFont typeface="Wingdings" panose="05000000000000000000" pitchFamily="2" charset="2"/>
        <a:buChar char="§"/>
        <a:defRPr sz="1765" kern="1200" baseline="0">
          <a:solidFill>
            <a:schemeClr val="tx1"/>
          </a:solidFill>
          <a:latin typeface="Arial" panose="020B0604020202020204" pitchFamily="34" charset="0"/>
          <a:ea typeface="+mn-ea"/>
          <a:cs typeface="Arial" panose="020B0604020202020204" pitchFamily="34" charset="0"/>
        </a:defRPr>
      </a:lvl2pPr>
      <a:lvl3pPr marL="911928" indent="-201717" algn="l" defTabSz="1219138" rtl="0" eaLnBrk="1" latinLnBrk="0" hangingPunct="1">
        <a:lnSpc>
          <a:spcPct val="100000"/>
        </a:lnSpc>
        <a:spcBef>
          <a:spcPts val="529"/>
        </a:spcBef>
        <a:spcAft>
          <a:spcPts val="529"/>
        </a:spcAft>
        <a:buClr>
          <a:schemeClr val="accent2"/>
        </a:buClr>
        <a:buSzPct val="80000"/>
        <a:buFont typeface="Wingdings" panose="05000000000000000000" pitchFamily="2" charset="2"/>
        <a:buChar char="§"/>
        <a:defRPr sz="1765" kern="1200" baseline="0">
          <a:solidFill>
            <a:schemeClr val="tx1"/>
          </a:solidFill>
          <a:latin typeface="Arial" panose="020B0604020202020204" pitchFamily="34" charset="0"/>
          <a:ea typeface="+mn-ea"/>
          <a:cs typeface="Arial" panose="020B0604020202020204" pitchFamily="34" charset="0"/>
        </a:defRPr>
      </a:lvl3pPr>
      <a:lvl4pPr marL="1210300" indent="-201717" algn="l" defTabSz="1219138" rtl="0" eaLnBrk="1" latinLnBrk="0" hangingPunct="1">
        <a:lnSpc>
          <a:spcPct val="100000"/>
        </a:lnSpc>
        <a:spcBef>
          <a:spcPts val="529"/>
        </a:spcBef>
        <a:spcAft>
          <a:spcPts val="529"/>
        </a:spcAft>
        <a:buClr>
          <a:schemeClr val="accent2"/>
        </a:buClr>
        <a:buSzPct val="80000"/>
        <a:buFont typeface="Wingdings" panose="05000000000000000000" pitchFamily="2" charset="2"/>
        <a:buChar char="§"/>
        <a:defRPr sz="1588" kern="1200" baseline="0">
          <a:solidFill>
            <a:schemeClr val="tx1"/>
          </a:solidFill>
          <a:latin typeface="Arial" panose="020B0604020202020204" pitchFamily="34" charset="0"/>
          <a:ea typeface="+mn-ea"/>
          <a:cs typeface="Arial" panose="020B0604020202020204" pitchFamily="34" charset="0"/>
        </a:defRPr>
      </a:lvl4pPr>
      <a:lvl5pPr marL="1517078" indent="-201717" algn="l" defTabSz="1219138" rtl="0" eaLnBrk="1" latinLnBrk="0" hangingPunct="1">
        <a:lnSpc>
          <a:spcPct val="100000"/>
        </a:lnSpc>
        <a:spcBef>
          <a:spcPts val="529"/>
        </a:spcBef>
        <a:spcAft>
          <a:spcPts val="529"/>
        </a:spcAft>
        <a:buClr>
          <a:schemeClr val="accent2"/>
        </a:buClr>
        <a:buSzPct val="80000"/>
        <a:buFont typeface="Wingdings" panose="05000000000000000000" pitchFamily="2" charset="2"/>
        <a:buChar char="§"/>
        <a:defRPr sz="1588" kern="1200">
          <a:solidFill>
            <a:schemeClr val="tx1"/>
          </a:solidFill>
          <a:latin typeface="Arial" panose="020B0604020202020204" pitchFamily="34" charset="0"/>
          <a:ea typeface="+mn-ea"/>
          <a:cs typeface="Arial" panose="020B0604020202020204" pitchFamily="34" charset="0"/>
        </a:defRPr>
      </a:lvl5pPr>
      <a:lvl6pPr marL="3352629" indent="-304785" algn="l" defTabSz="1219138"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198" indent="-304785" algn="l" defTabSz="1219138"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767" indent="-304785" algn="l" defTabSz="1219138"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335" indent="-304785" algn="l" defTabSz="1219138"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38" rtl="0" eaLnBrk="1" latinLnBrk="0" hangingPunct="1">
        <a:defRPr sz="2400" kern="1200">
          <a:solidFill>
            <a:schemeClr val="tx1"/>
          </a:solidFill>
          <a:latin typeface="+mn-lt"/>
          <a:ea typeface="+mn-ea"/>
          <a:cs typeface="+mn-cs"/>
        </a:defRPr>
      </a:lvl1pPr>
      <a:lvl2pPr marL="609569" algn="l" defTabSz="1219138" rtl="0" eaLnBrk="1" latinLnBrk="0" hangingPunct="1">
        <a:defRPr sz="2400" kern="1200">
          <a:solidFill>
            <a:schemeClr val="tx1"/>
          </a:solidFill>
          <a:latin typeface="+mn-lt"/>
          <a:ea typeface="+mn-ea"/>
          <a:cs typeface="+mn-cs"/>
        </a:defRPr>
      </a:lvl2pPr>
      <a:lvl3pPr marL="1219138" algn="l" defTabSz="1219138" rtl="0" eaLnBrk="1" latinLnBrk="0" hangingPunct="1">
        <a:defRPr sz="2400" kern="1200">
          <a:solidFill>
            <a:schemeClr val="tx1"/>
          </a:solidFill>
          <a:latin typeface="+mn-lt"/>
          <a:ea typeface="+mn-ea"/>
          <a:cs typeface="+mn-cs"/>
        </a:defRPr>
      </a:lvl3pPr>
      <a:lvl4pPr marL="1828706" algn="l" defTabSz="1219138" rtl="0" eaLnBrk="1" latinLnBrk="0" hangingPunct="1">
        <a:defRPr sz="2400" kern="1200">
          <a:solidFill>
            <a:schemeClr val="tx1"/>
          </a:solidFill>
          <a:latin typeface="+mn-lt"/>
          <a:ea typeface="+mn-ea"/>
          <a:cs typeface="+mn-cs"/>
        </a:defRPr>
      </a:lvl4pPr>
      <a:lvl5pPr marL="2438278" algn="l" defTabSz="1219138" rtl="0" eaLnBrk="1" latinLnBrk="0" hangingPunct="1">
        <a:defRPr sz="2400" kern="1200">
          <a:solidFill>
            <a:schemeClr val="tx1"/>
          </a:solidFill>
          <a:latin typeface="+mn-lt"/>
          <a:ea typeface="+mn-ea"/>
          <a:cs typeface="+mn-cs"/>
        </a:defRPr>
      </a:lvl5pPr>
      <a:lvl6pPr marL="3047845" algn="l" defTabSz="1219138" rtl="0" eaLnBrk="1" latinLnBrk="0" hangingPunct="1">
        <a:defRPr sz="2400" kern="1200">
          <a:solidFill>
            <a:schemeClr val="tx1"/>
          </a:solidFill>
          <a:latin typeface="+mn-lt"/>
          <a:ea typeface="+mn-ea"/>
          <a:cs typeface="+mn-cs"/>
        </a:defRPr>
      </a:lvl6pPr>
      <a:lvl7pPr marL="3657413" algn="l" defTabSz="1219138" rtl="0" eaLnBrk="1" latinLnBrk="0" hangingPunct="1">
        <a:defRPr sz="2400" kern="1200">
          <a:solidFill>
            <a:schemeClr val="tx1"/>
          </a:solidFill>
          <a:latin typeface="+mn-lt"/>
          <a:ea typeface="+mn-ea"/>
          <a:cs typeface="+mn-cs"/>
        </a:defRPr>
      </a:lvl7pPr>
      <a:lvl8pPr marL="4266981" algn="l" defTabSz="1219138" rtl="0" eaLnBrk="1" latinLnBrk="0" hangingPunct="1">
        <a:defRPr sz="2400" kern="1200">
          <a:solidFill>
            <a:schemeClr val="tx1"/>
          </a:solidFill>
          <a:latin typeface="+mn-lt"/>
          <a:ea typeface="+mn-ea"/>
          <a:cs typeface="+mn-cs"/>
        </a:defRPr>
      </a:lvl8pPr>
      <a:lvl9pPr marL="4876550" algn="l" defTabSz="1219138"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21" pos="4352">
          <p15:clr>
            <a:srgbClr val="F26B43"/>
          </p15:clr>
        </p15:guide>
        <p15:guide id="22" orient="horz" pos="144">
          <p15:clr>
            <a:srgbClr val="F26B43"/>
          </p15:clr>
        </p15:guide>
        <p15:guide id="23" orient="horz" pos="4896">
          <p15:clr>
            <a:srgbClr val="F26B43"/>
          </p15:clr>
        </p15:guide>
        <p15:guide id="24" pos="128">
          <p15:clr>
            <a:srgbClr val="F26B43"/>
          </p15:clr>
        </p15:guide>
        <p15:guide id="25" pos="272">
          <p15:clr>
            <a:srgbClr val="F26B43"/>
          </p15:clr>
        </p15:guide>
        <p15:guide id="26" pos="8432">
          <p15:clr>
            <a:srgbClr val="F26B43"/>
          </p15:clr>
        </p15:guide>
        <p15:guide id="27" orient="horz" pos="1152">
          <p15:clr>
            <a:srgbClr val="F26B43"/>
          </p15:clr>
        </p15:guide>
        <p15:guide id="28" orient="horz" pos="1032">
          <p15:clr>
            <a:srgbClr val="F26B43"/>
          </p15:clr>
        </p15:guide>
        <p15:guide id="29" orient="horz" pos="1272">
          <p15:clr>
            <a:srgbClr val="F26B43"/>
          </p15:clr>
        </p15:guide>
        <p15:guide id="33" pos="8576">
          <p15:clr>
            <a:srgbClr val="F26B43"/>
          </p15:clr>
        </p15:guide>
        <p15:guide id="34" orient="horz" pos="4680">
          <p15:clr>
            <a:srgbClr val="F26B43"/>
          </p15:clr>
        </p15:guide>
        <p15:guide id="35" orient="horz" pos="288">
          <p15:clr>
            <a:srgbClr val="F26B43"/>
          </p15:clr>
        </p15:guide>
        <p15:guide id="36" orient="horz" pos="4344">
          <p15:clr>
            <a:srgbClr val="F26B43"/>
          </p15:clr>
        </p15:guide>
        <p15:guide id="37" orient="horz" pos="448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78970" y="598878"/>
            <a:ext cx="8312813" cy="1025281"/>
          </a:xfrm>
        </p:spPr>
        <p:txBody>
          <a:bodyPr>
            <a:noAutofit/>
          </a:bodyPr>
          <a:lstStyle/>
          <a:p>
            <a:r>
              <a:rPr lang="en-US" sz="4236" dirty="0"/>
              <a:t>Developments in public finance</a:t>
            </a:r>
          </a:p>
        </p:txBody>
      </p:sp>
      <p:sp>
        <p:nvSpPr>
          <p:cNvPr id="3" name="Subtitle 2"/>
          <p:cNvSpPr>
            <a:spLocks noGrp="1"/>
          </p:cNvSpPr>
          <p:nvPr>
            <p:ph type="subTitle" idx="1"/>
          </p:nvPr>
        </p:nvSpPr>
        <p:spPr>
          <a:xfrm>
            <a:off x="578970" y="3630706"/>
            <a:ext cx="4628708" cy="385075"/>
          </a:xfrm>
        </p:spPr>
        <p:txBody>
          <a:bodyPr/>
          <a:lstStyle/>
          <a:p>
            <a:endParaRPr lang="en-US" dirty="0"/>
          </a:p>
          <a:p>
            <a:r>
              <a:rPr lang="en-US" dirty="0"/>
              <a:t>July 22, 2024</a:t>
            </a:r>
          </a:p>
        </p:txBody>
      </p:sp>
      <p:sp>
        <p:nvSpPr>
          <p:cNvPr id="4" name="TextBox 3"/>
          <p:cNvSpPr txBox="1"/>
          <p:nvPr/>
        </p:nvSpPr>
        <p:spPr>
          <a:xfrm>
            <a:off x="514939" y="1608907"/>
            <a:ext cx="7185557" cy="1031051"/>
          </a:xfrm>
          <a:prstGeom prst="rect">
            <a:avLst/>
          </a:prstGeom>
        </p:spPr>
        <p:txBody>
          <a:bodyPr wrap="none" bIns="0" rtlCol="0" anchor="b">
            <a:spAutoFit/>
          </a:bodyPr>
          <a:lstStyle/>
          <a:p>
            <a:pPr eaLnBrk="1" hangingPunct="1"/>
            <a:endParaRPr/>
          </a:p>
          <a:p>
            <a:pPr eaLnBrk="1" hangingPunct="1"/>
            <a:endParaRPr lang="en-US" sz="3200" b="1"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2811670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10</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Alternatives for Public private partnerships in TENNESSEE</a:t>
            </a:r>
          </a:p>
        </p:txBody>
      </p:sp>
      <p:sp>
        <p:nvSpPr>
          <p:cNvPr id="5" name="Text Placeholder 4"/>
          <p:cNvSpPr>
            <a:spLocks noGrp="1"/>
          </p:cNvSpPr>
          <p:nvPr>
            <p:ph type="body" sz="quarter" idx="13"/>
          </p:nvPr>
        </p:nvSpPr>
        <p:spPr/>
        <p:txBody>
          <a:bodyPr/>
          <a:lstStyle/>
          <a:p>
            <a:pPr marL="302575" indent="-302575" defTabSz="806867">
              <a:spcBef>
                <a:spcPct val="20000"/>
              </a:spcBef>
              <a:buClrTx/>
              <a:buBlip>
                <a:blip r:embed="rId2"/>
              </a:buBlip>
            </a:pPr>
            <a:r>
              <a:rPr lang="en-US" dirty="0">
                <a:solidFill>
                  <a:prstClr val="black"/>
                </a:solidFill>
              </a:rPr>
              <a:t>Management agreements to provide for sharing of revenues of projects.</a:t>
            </a:r>
          </a:p>
          <a:p>
            <a:pPr marL="302575" indent="-302575" defTabSz="806867">
              <a:spcBef>
                <a:spcPct val="20000"/>
              </a:spcBef>
              <a:buClrTx/>
              <a:buBlip>
                <a:blip r:embed="rId2"/>
              </a:buBlip>
            </a:pPr>
            <a:r>
              <a:rPr lang="en-US" dirty="0">
                <a:solidFill>
                  <a:prstClr val="black"/>
                </a:solidFill>
              </a:rPr>
              <a:t>Loans through an industrial development board or a similar entity.</a:t>
            </a:r>
          </a:p>
          <a:p>
            <a:pPr marL="302575" indent="-302575" defTabSz="806867">
              <a:spcBef>
                <a:spcPct val="20000"/>
              </a:spcBef>
              <a:buClrTx/>
              <a:buBlip>
                <a:blip r:embed="rId2"/>
              </a:buBlip>
            </a:pPr>
            <a:r>
              <a:rPr lang="en-US" dirty="0">
                <a:solidFill>
                  <a:prstClr val="black"/>
                </a:solidFill>
              </a:rPr>
              <a:t>Development agreements to sell property (usually through an industrial development board).</a:t>
            </a:r>
          </a:p>
          <a:p>
            <a:pPr marL="302575" indent="-302575" defTabSz="806867">
              <a:spcBef>
                <a:spcPct val="20000"/>
              </a:spcBef>
              <a:buClrTx/>
              <a:buBlip>
                <a:blip r:embed="rId2"/>
              </a:buBlip>
            </a:pPr>
            <a:r>
              <a:rPr lang="en-US" dirty="0">
                <a:solidFill>
                  <a:prstClr val="black"/>
                </a:solidFill>
              </a:rPr>
              <a:t>Long-term leases (if lending of credit is not a problem).</a:t>
            </a:r>
          </a:p>
          <a:p>
            <a:pPr marL="0" indent="0" defTabSz="806867">
              <a:spcBef>
                <a:spcPct val="20000"/>
              </a:spcBef>
              <a:buClrTx/>
              <a:buNone/>
            </a:pPr>
            <a:endParaRPr lang="en-US" dirty="0">
              <a:solidFill>
                <a:prstClr val="black"/>
              </a:solidFill>
            </a:endParaRPr>
          </a:p>
          <a:p>
            <a:pPr marL="0" indent="0" defTabSz="806867">
              <a:spcBef>
                <a:spcPct val="20000"/>
              </a:spcBef>
              <a:buClrTx/>
              <a:buNone/>
            </a:pPr>
            <a:endParaRPr lang="en-US" dirty="0">
              <a:solidFill>
                <a:prstClr val="black"/>
              </a:solidFill>
            </a:endParaRPr>
          </a:p>
        </p:txBody>
      </p:sp>
    </p:spTree>
    <p:extLst>
      <p:ext uri="{BB962C8B-B14F-4D97-AF65-F5344CB8AC3E}">
        <p14:creationId xmlns:p14="http://schemas.microsoft.com/office/powerpoint/2010/main" val="436578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11</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TAX INCREMENT INCENTIVES AND TAX ABATEMENT ARE THE MOST COMMON METHODS FOR A MUNICIPALITY TO ASSIST A PRIVATE PROJECT</a:t>
            </a:r>
          </a:p>
        </p:txBody>
      </p:sp>
      <p:sp>
        <p:nvSpPr>
          <p:cNvPr id="5" name="Text Placeholder 4"/>
          <p:cNvSpPr>
            <a:spLocks noGrp="1"/>
          </p:cNvSpPr>
          <p:nvPr>
            <p:ph type="body" sz="quarter" idx="13"/>
          </p:nvPr>
        </p:nvSpPr>
        <p:spPr/>
        <p:txBody>
          <a:bodyPr/>
          <a:lstStyle/>
          <a:p>
            <a:pPr marL="302575" indent="-302575" defTabSz="806867">
              <a:spcBef>
                <a:spcPct val="20000"/>
              </a:spcBef>
              <a:buClrTx/>
              <a:buBlip>
                <a:blip r:embed="rId2"/>
              </a:buBlip>
            </a:pPr>
            <a:r>
              <a:rPr lang="en-US" dirty="0">
                <a:solidFill>
                  <a:prstClr val="black"/>
                </a:solidFill>
              </a:rPr>
              <a:t>A tax increment incentive can take the form of tax increment financing (also known as a TIF) or a reimbursement of project costs from tax increment revenues as received.</a:t>
            </a:r>
          </a:p>
          <a:p>
            <a:pPr marL="302575" indent="-302575" defTabSz="806867">
              <a:spcBef>
                <a:spcPct val="20000"/>
              </a:spcBef>
              <a:buClrTx/>
              <a:buBlip>
                <a:blip r:embed="rId2"/>
              </a:buBlip>
            </a:pPr>
            <a:r>
              <a:rPr lang="en-US" dirty="0">
                <a:solidFill>
                  <a:prstClr val="black"/>
                </a:solidFill>
              </a:rPr>
              <a:t>Tax abatement (sometimes called a PILOT) is often the most cost effective and efficient method to assist a private project.</a:t>
            </a:r>
          </a:p>
          <a:p>
            <a:pPr marL="0" indent="0" defTabSz="806867">
              <a:spcBef>
                <a:spcPct val="20000"/>
              </a:spcBef>
              <a:buClrTx/>
              <a:buNone/>
            </a:pPr>
            <a:endParaRPr lang="en-US" dirty="0">
              <a:solidFill>
                <a:prstClr val="black"/>
              </a:solidFill>
            </a:endParaRPr>
          </a:p>
          <a:p>
            <a:pPr marL="0" indent="0" defTabSz="806867">
              <a:spcBef>
                <a:spcPct val="20000"/>
              </a:spcBef>
              <a:buClrTx/>
              <a:buNone/>
            </a:pPr>
            <a:endParaRPr lang="en-US" dirty="0">
              <a:solidFill>
                <a:prstClr val="black"/>
              </a:solidFill>
            </a:endParaRPr>
          </a:p>
        </p:txBody>
      </p:sp>
    </p:spTree>
    <p:extLst>
      <p:ext uri="{BB962C8B-B14F-4D97-AF65-F5344CB8AC3E}">
        <p14:creationId xmlns:p14="http://schemas.microsoft.com/office/powerpoint/2010/main" val="2460556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12</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unique statutes for assisting private projects</a:t>
            </a:r>
          </a:p>
        </p:txBody>
      </p:sp>
      <p:sp>
        <p:nvSpPr>
          <p:cNvPr id="5" name="Text Placeholder 4"/>
          <p:cNvSpPr>
            <a:spLocks noGrp="1"/>
          </p:cNvSpPr>
          <p:nvPr>
            <p:ph type="body" sz="quarter" idx="13"/>
          </p:nvPr>
        </p:nvSpPr>
        <p:spPr/>
        <p:txBody>
          <a:bodyPr/>
          <a:lstStyle/>
          <a:p>
            <a:pPr marL="302575" indent="-302575" defTabSz="806867">
              <a:spcBef>
                <a:spcPct val="20000"/>
              </a:spcBef>
              <a:buClrTx/>
              <a:buBlip>
                <a:blip r:embed="rId2"/>
              </a:buBlip>
            </a:pPr>
            <a:r>
              <a:rPr lang="en-US" dirty="0">
                <a:solidFill>
                  <a:prstClr val="black"/>
                </a:solidFill>
              </a:rPr>
              <a:t>T.C.A. § 6-54-118 (loans to industrial development boards by municipal corporations to assist with economic development).</a:t>
            </a:r>
          </a:p>
          <a:p>
            <a:pPr marL="302575" indent="-302575" defTabSz="806867">
              <a:spcBef>
                <a:spcPct val="20000"/>
              </a:spcBef>
              <a:buClrTx/>
              <a:buBlip>
                <a:blip r:embed="rId2"/>
              </a:buBlip>
            </a:pPr>
            <a:r>
              <a:rPr lang="en-US" dirty="0">
                <a:solidFill>
                  <a:prstClr val="black"/>
                </a:solidFill>
              </a:rPr>
              <a:t>T.C.A. § 7-53-315 (permits municipal financial support for public infrastructure to support a private project) (municipality must have a central business improvement district).</a:t>
            </a:r>
          </a:p>
          <a:p>
            <a:pPr marL="302575" indent="-302575" defTabSz="806867">
              <a:spcBef>
                <a:spcPct val="20000"/>
              </a:spcBef>
              <a:buClrTx/>
              <a:buBlip>
                <a:blip r:embed="rId2"/>
              </a:buBlip>
            </a:pPr>
            <a:r>
              <a:rPr lang="en-US" dirty="0">
                <a:solidFill>
                  <a:prstClr val="black"/>
                </a:solidFill>
              </a:rPr>
              <a:t>T.C.A. § 7-53-320 (permits municipal financial support for multi-family housing projects for persons of low and moderate income)(municipality must have AA rating)(new statute).</a:t>
            </a:r>
          </a:p>
          <a:p>
            <a:pPr marL="302575" indent="-302575" defTabSz="806867">
              <a:spcBef>
                <a:spcPct val="20000"/>
              </a:spcBef>
              <a:buClrTx/>
              <a:buBlip>
                <a:blip r:embed="rId2"/>
              </a:buBlip>
            </a:pPr>
            <a:r>
              <a:rPr lang="en-US" dirty="0">
                <a:solidFill>
                  <a:prstClr val="black"/>
                </a:solidFill>
              </a:rPr>
              <a:t>T.C.A. § 7-67-116 (financial support for sports authority projects).</a:t>
            </a:r>
          </a:p>
          <a:p>
            <a:pPr marL="302575" indent="-302575" defTabSz="806867">
              <a:spcBef>
                <a:spcPct val="20000"/>
              </a:spcBef>
              <a:buClrTx/>
              <a:buBlip>
                <a:blip r:embed="rId2"/>
              </a:buBlip>
            </a:pPr>
            <a:endParaRPr lang="en-US" dirty="0">
              <a:solidFill>
                <a:prstClr val="black"/>
              </a:solidFill>
            </a:endParaRPr>
          </a:p>
          <a:p>
            <a:pPr marL="0" indent="0" defTabSz="806867">
              <a:spcBef>
                <a:spcPct val="20000"/>
              </a:spcBef>
              <a:buClrTx/>
              <a:buNone/>
            </a:pPr>
            <a:endParaRPr lang="en-US" dirty="0">
              <a:solidFill>
                <a:prstClr val="black"/>
              </a:solidFill>
            </a:endParaRPr>
          </a:p>
          <a:p>
            <a:pPr marL="0" indent="0" defTabSz="806867">
              <a:spcBef>
                <a:spcPct val="20000"/>
              </a:spcBef>
              <a:buClrTx/>
              <a:buNone/>
            </a:pPr>
            <a:endParaRPr lang="en-US" dirty="0">
              <a:solidFill>
                <a:prstClr val="black"/>
              </a:solidFill>
            </a:endParaRPr>
          </a:p>
        </p:txBody>
      </p:sp>
    </p:spTree>
    <p:extLst>
      <p:ext uri="{BB962C8B-B14F-4D97-AF65-F5344CB8AC3E}">
        <p14:creationId xmlns:p14="http://schemas.microsoft.com/office/powerpoint/2010/main" val="3127010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13</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Residential infrastructure development act of 2024</a:t>
            </a:r>
          </a:p>
        </p:txBody>
      </p:sp>
      <p:sp>
        <p:nvSpPr>
          <p:cNvPr id="5" name="Text Placeholder 4"/>
          <p:cNvSpPr>
            <a:spLocks noGrp="1"/>
          </p:cNvSpPr>
          <p:nvPr>
            <p:ph type="body" sz="quarter" idx="13"/>
          </p:nvPr>
        </p:nvSpPr>
        <p:spPr/>
        <p:txBody>
          <a:bodyPr/>
          <a:lstStyle/>
          <a:p>
            <a:pPr marL="302575" indent="-302575" defTabSz="806867">
              <a:spcBef>
                <a:spcPct val="20000"/>
              </a:spcBef>
              <a:buClrTx/>
              <a:buBlip>
                <a:blip r:embed="rId2"/>
              </a:buBlip>
            </a:pPr>
            <a:r>
              <a:rPr lang="en-US" dirty="0">
                <a:solidFill>
                  <a:prstClr val="black"/>
                </a:solidFill>
              </a:rPr>
              <a:t>Public Chapter No. 860, effective July 1, 2024.</a:t>
            </a:r>
          </a:p>
          <a:p>
            <a:pPr marL="302575" indent="-302575" defTabSz="806867">
              <a:spcBef>
                <a:spcPct val="20000"/>
              </a:spcBef>
              <a:buClrTx/>
              <a:buBlip>
                <a:blip r:embed="rId2"/>
              </a:buBlip>
            </a:pPr>
            <a:r>
              <a:rPr lang="en-US" dirty="0">
                <a:solidFill>
                  <a:prstClr val="black"/>
                </a:solidFill>
              </a:rPr>
              <a:t>Authorizes municipalities to levy an assessment on properties within a residential development to assist in funding the infrastructure costs associated with new development.</a:t>
            </a:r>
          </a:p>
          <a:p>
            <a:pPr marL="302575" indent="-302575" defTabSz="806867">
              <a:spcBef>
                <a:spcPct val="20000"/>
              </a:spcBef>
              <a:buClrTx/>
              <a:buBlip>
                <a:blip r:embed="rId2"/>
              </a:buBlip>
            </a:pPr>
            <a:r>
              <a:rPr lang="en-US" dirty="0">
                <a:solidFill>
                  <a:prstClr val="black"/>
                </a:solidFill>
              </a:rPr>
              <a:t>While special assessment have been authorized in Tennessee for years, they have been rarely imposed, and the statutes were somewhat antiquated.</a:t>
            </a:r>
          </a:p>
          <a:p>
            <a:pPr marL="302575" indent="-302575" defTabSz="806867">
              <a:spcBef>
                <a:spcPct val="20000"/>
              </a:spcBef>
              <a:buClrTx/>
              <a:buBlip>
                <a:blip r:embed="rId2"/>
              </a:buBlip>
            </a:pPr>
            <a:r>
              <a:rPr lang="en-US" sz="2120" dirty="0">
                <a:solidFill>
                  <a:prstClr val="black"/>
                </a:solidFill>
              </a:rPr>
              <a:t>This new statute was designed to assist residential developers, to encourage construction of single family housing and to simplify the special assessment process.</a:t>
            </a:r>
          </a:p>
          <a:p>
            <a:pPr marL="302575" indent="-302575" defTabSz="806867">
              <a:spcBef>
                <a:spcPct val="20000"/>
              </a:spcBef>
              <a:buClrTx/>
              <a:buBlip>
                <a:blip r:embed="rId2"/>
              </a:buBlip>
            </a:pPr>
            <a:endParaRPr lang="en-US" dirty="0">
              <a:solidFill>
                <a:prstClr val="black"/>
              </a:solidFill>
            </a:endParaRPr>
          </a:p>
        </p:txBody>
      </p:sp>
    </p:spTree>
    <p:extLst>
      <p:ext uri="{BB962C8B-B14F-4D97-AF65-F5344CB8AC3E}">
        <p14:creationId xmlns:p14="http://schemas.microsoft.com/office/powerpoint/2010/main" val="3722597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sz="900" dirty="0"/>
              <a:t>Developments in Public Finance</a:t>
            </a:r>
            <a:endParaRPr lang="en-US" dirty="0">
              <a:solidFill>
                <a:prstClr val="white"/>
              </a:solidFill>
            </a:endParaRP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14</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Process for implementing a residential special assessment program</a:t>
            </a:r>
          </a:p>
        </p:txBody>
      </p:sp>
      <p:sp>
        <p:nvSpPr>
          <p:cNvPr id="5" name="Text Placeholder 4"/>
          <p:cNvSpPr>
            <a:spLocks noGrp="1"/>
          </p:cNvSpPr>
          <p:nvPr>
            <p:ph type="body" sz="quarter" idx="13"/>
          </p:nvPr>
        </p:nvSpPr>
        <p:spPr/>
        <p:txBody>
          <a:bodyPr>
            <a:normAutofit fontScale="92500" lnSpcReduction="20000"/>
          </a:bodyPr>
          <a:lstStyle/>
          <a:p>
            <a:pPr marL="302575" indent="-302575" defTabSz="806867">
              <a:spcBef>
                <a:spcPct val="20000"/>
              </a:spcBef>
              <a:buClrTx/>
              <a:buBlip>
                <a:blip r:embed="rId2"/>
              </a:buBlip>
            </a:pPr>
            <a:r>
              <a:rPr lang="en-US" dirty="0">
                <a:solidFill>
                  <a:prstClr val="black"/>
                </a:solidFill>
              </a:rPr>
              <a:t>100% of property owners within a specific area petition a municipality to levy a special assessment to help fund eligible infrastructure costs.</a:t>
            </a:r>
          </a:p>
          <a:p>
            <a:pPr marL="302575" indent="-302575" defTabSz="806867">
              <a:spcBef>
                <a:spcPct val="20000"/>
              </a:spcBef>
              <a:buClrTx/>
              <a:buBlip>
                <a:blip r:embed="rId2"/>
              </a:buBlip>
            </a:pPr>
            <a:r>
              <a:rPr lang="en-US" dirty="0">
                <a:solidFill>
                  <a:prstClr val="black"/>
                </a:solidFill>
              </a:rPr>
              <a:t>Eligible costs – streets, roads, utilities and other capital costs required to prepare the area for development.</a:t>
            </a:r>
          </a:p>
          <a:p>
            <a:pPr marL="302575" indent="-302575" defTabSz="806867">
              <a:spcBef>
                <a:spcPct val="20000"/>
              </a:spcBef>
              <a:buClrTx/>
              <a:buBlip>
                <a:blip r:embed="rId2"/>
              </a:buBlip>
            </a:pPr>
            <a:r>
              <a:rPr lang="en-US" dirty="0">
                <a:solidFill>
                  <a:prstClr val="black"/>
                </a:solidFill>
              </a:rPr>
              <a:t>Municipality hosts public hearing so that affected property owners can comment on the proposed assessment.</a:t>
            </a:r>
          </a:p>
          <a:p>
            <a:pPr marL="302575" indent="-302575" defTabSz="806867">
              <a:spcBef>
                <a:spcPct val="20000"/>
              </a:spcBef>
              <a:buClrTx/>
              <a:buBlip>
                <a:blip r:embed="rId2"/>
              </a:buBlip>
            </a:pPr>
            <a:r>
              <a:rPr lang="en-US" dirty="0">
                <a:solidFill>
                  <a:prstClr val="black"/>
                </a:solidFill>
              </a:rPr>
              <a:t>If the municipality determines to move forward, the governing body adopts an “establishing resolution”</a:t>
            </a:r>
          </a:p>
          <a:p>
            <a:pPr marL="600947" lvl="1" indent="-302575" defTabSz="806867">
              <a:spcBef>
                <a:spcPct val="20000"/>
              </a:spcBef>
              <a:buClrTx/>
              <a:buBlip>
                <a:blip r:embed="rId2"/>
              </a:buBlip>
            </a:pPr>
            <a:r>
              <a:rPr lang="en-US" dirty="0">
                <a:solidFill>
                  <a:prstClr val="black"/>
                </a:solidFill>
              </a:rPr>
              <a:t>Setting the amount of special assessment.</a:t>
            </a:r>
          </a:p>
          <a:p>
            <a:pPr marL="600947" lvl="1" indent="-302575" defTabSz="806867">
              <a:spcBef>
                <a:spcPct val="20000"/>
              </a:spcBef>
              <a:buClrTx/>
              <a:buBlip>
                <a:blip r:embed="rId2"/>
              </a:buBlip>
            </a:pPr>
            <a:r>
              <a:rPr lang="en-US" dirty="0">
                <a:solidFill>
                  <a:prstClr val="black"/>
                </a:solidFill>
              </a:rPr>
              <a:t>Setting the duration of the special assessment.</a:t>
            </a:r>
          </a:p>
          <a:p>
            <a:pPr marL="600947" lvl="1" indent="-302575" defTabSz="806867">
              <a:spcBef>
                <a:spcPct val="20000"/>
              </a:spcBef>
              <a:buClrTx/>
              <a:buBlip>
                <a:blip r:embed="rId2"/>
              </a:buBlip>
            </a:pPr>
            <a:r>
              <a:rPr lang="en-US" dirty="0">
                <a:solidFill>
                  <a:prstClr val="black"/>
                </a:solidFill>
              </a:rPr>
              <a:t>Setting the method of calculating the special assessment (for example – per lot, per assessed value, per street frontage, etc.).</a:t>
            </a:r>
          </a:p>
          <a:p>
            <a:pPr marL="600947" lvl="1" indent="-302575" defTabSz="806867">
              <a:spcBef>
                <a:spcPct val="20000"/>
              </a:spcBef>
              <a:buClrTx/>
              <a:buBlip>
                <a:blip r:embed="rId2"/>
              </a:buBlip>
            </a:pPr>
            <a:r>
              <a:rPr lang="en-US" dirty="0">
                <a:solidFill>
                  <a:prstClr val="black"/>
                </a:solidFill>
              </a:rPr>
              <a:t>Identifying the infrastructure costs eligible to be funded with the assessment proceeds.</a:t>
            </a:r>
          </a:p>
        </p:txBody>
      </p:sp>
    </p:spTree>
    <p:extLst>
      <p:ext uri="{BB962C8B-B14F-4D97-AF65-F5344CB8AC3E}">
        <p14:creationId xmlns:p14="http://schemas.microsoft.com/office/powerpoint/2010/main" val="1638226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15</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APPLICATION OF ASSESSMENT PROCEEDS TO ELIGIBLE INFRASTRUCTURE COSTS</a:t>
            </a:r>
          </a:p>
        </p:txBody>
      </p:sp>
      <p:sp>
        <p:nvSpPr>
          <p:cNvPr id="5" name="Text Placeholder 4"/>
          <p:cNvSpPr>
            <a:spLocks noGrp="1"/>
          </p:cNvSpPr>
          <p:nvPr>
            <p:ph type="body" sz="quarter" idx="13"/>
          </p:nvPr>
        </p:nvSpPr>
        <p:spPr/>
        <p:txBody>
          <a:bodyPr/>
          <a:lstStyle/>
          <a:p>
            <a:pPr marL="302575" indent="-302575" defTabSz="806867">
              <a:spcBef>
                <a:spcPct val="20000"/>
              </a:spcBef>
              <a:buClrTx/>
              <a:buBlip>
                <a:blip r:embed="rId2"/>
              </a:buBlip>
            </a:pPr>
            <a:r>
              <a:rPr lang="en-US" sz="2120" dirty="0">
                <a:solidFill>
                  <a:prstClr val="black"/>
                </a:solidFill>
              </a:rPr>
              <a:t>Reimbursement of developer for eligible costs as assessments are collected.</a:t>
            </a:r>
          </a:p>
          <a:p>
            <a:pPr marL="302575" indent="-302575" defTabSz="806867">
              <a:spcBef>
                <a:spcPct val="20000"/>
              </a:spcBef>
              <a:buClrTx/>
              <a:buBlip>
                <a:blip r:embed="rId2"/>
              </a:buBlip>
            </a:pPr>
            <a:r>
              <a:rPr lang="en-US" sz="2120" dirty="0">
                <a:solidFill>
                  <a:prstClr val="black"/>
                </a:solidFill>
              </a:rPr>
              <a:t>Bonds, notes or other debt obligations issued to fund infrastructure costs, with assessment revenues applied to fund the payment of debt service.  This is similar to tax increment financing, except the funds for repayment of the debt are derived from assessment proceeds, not tax increment revenues.</a:t>
            </a:r>
          </a:p>
          <a:p>
            <a:pPr marL="302575" indent="-302575" defTabSz="806867">
              <a:spcBef>
                <a:spcPct val="20000"/>
              </a:spcBef>
              <a:buClrTx/>
              <a:buBlip>
                <a:blip r:embed="rId2"/>
              </a:buBlip>
            </a:pPr>
            <a:r>
              <a:rPr lang="en-US" sz="2120" dirty="0">
                <a:solidFill>
                  <a:prstClr val="black"/>
                </a:solidFill>
              </a:rPr>
              <a:t>The municipality bills the special assessments as an additional line item on property tax bill.</a:t>
            </a:r>
          </a:p>
          <a:p>
            <a:pPr marL="302575" indent="-302575" defTabSz="806867">
              <a:spcBef>
                <a:spcPct val="20000"/>
              </a:spcBef>
              <a:buClrTx/>
              <a:buBlip>
                <a:blip r:embed="rId2"/>
              </a:buBlip>
            </a:pPr>
            <a:r>
              <a:rPr lang="en-US" sz="2120" dirty="0">
                <a:solidFill>
                  <a:prstClr val="black"/>
                </a:solidFill>
              </a:rPr>
              <a:t>The municipality enforces collection of assessment in the same manner as enforcement of property tax.</a:t>
            </a:r>
          </a:p>
          <a:p>
            <a:pPr marL="302575" indent="-302575" defTabSz="806867">
              <a:spcBef>
                <a:spcPct val="20000"/>
              </a:spcBef>
              <a:buClrTx/>
              <a:buBlip>
                <a:blip r:embed="rId2"/>
              </a:buBlip>
            </a:pPr>
            <a:r>
              <a:rPr lang="en-US" sz="2120" dirty="0">
                <a:solidFill>
                  <a:prstClr val="black"/>
                </a:solidFill>
              </a:rPr>
              <a:t>Assessment lien is subordinate to property tax lien of municipality.</a:t>
            </a:r>
          </a:p>
          <a:p>
            <a:pPr marL="298372" lvl="1" indent="0" defTabSz="806867">
              <a:spcBef>
                <a:spcPct val="20000"/>
              </a:spcBef>
              <a:buClrTx/>
              <a:buNone/>
            </a:pPr>
            <a:endParaRPr lang="en-US" dirty="0">
              <a:solidFill>
                <a:prstClr val="black"/>
              </a:solidFill>
            </a:endParaRPr>
          </a:p>
        </p:txBody>
      </p:sp>
    </p:spTree>
    <p:extLst>
      <p:ext uri="{BB962C8B-B14F-4D97-AF65-F5344CB8AC3E}">
        <p14:creationId xmlns:p14="http://schemas.microsoft.com/office/powerpoint/2010/main" val="771279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sz="900" dirty="0"/>
              <a:t>Developments in Public Finance</a:t>
            </a:r>
            <a:endParaRPr lang="en-US" dirty="0">
              <a:solidFill>
                <a:prstClr val="white"/>
              </a:solidFill>
            </a:endParaRP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16</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ROLE OF INDUSTRIAL DEVELOPMENT BOARD</a:t>
            </a:r>
          </a:p>
        </p:txBody>
      </p:sp>
      <p:sp>
        <p:nvSpPr>
          <p:cNvPr id="5" name="Text Placeholder 4"/>
          <p:cNvSpPr>
            <a:spLocks noGrp="1"/>
          </p:cNvSpPr>
          <p:nvPr>
            <p:ph type="body" sz="quarter" idx="13"/>
          </p:nvPr>
        </p:nvSpPr>
        <p:spPr/>
        <p:txBody>
          <a:bodyPr>
            <a:normAutofit fontScale="92500" lnSpcReduction="10000"/>
          </a:bodyPr>
          <a:lstStyle/>
          <a:p>
            <a:pPr marL="302575" indent="-302575" defTabSz="806867">
              <a:spcBef>
                <a:spcPct val="20000"/>
              </a:spcBef>
              <a:buClrTx/>
              <a:buBlip>
                <a:blip r:embed="rId2"/>
              </a:buBlip>
            </a:pPr>
            <a:r>
              <a:rPr lang="en-US" dirty="0">
                <a:solidFill>
                  <a:prstClr val="black"/>
                </a:solidFill>
              </a:rPr>
              <a:t>Statute authorizes the municipality to delegate to an industrial development board the responsibility of financing a special assessment transaction.</a:t>
            </a:r>
          </a:p>
          <a:p>
            <a:pPr marL="302575" indent="-302575" defTabSz="806867">
              <a:spcBef>
                <a:spcPct val="20000"/>
              </a:spcBef>
              <a:buClrTx/>
              <a:buBlip>
                <a:blip r:embed="rId2"/>
              </a:buBlip>
            </a:pPr>
            <a:r>
              <a:rPr lang="en-US" dirty="0">
                <a:solidFill>
                  <a:prstClr val="black"/>
                </a:solidFill>
              </a:rPr>
              <a:t>The industrial development board would issue its bonds, notes or other debt obligations and then:</a:t>
            </a:r>
          </a:p>
          <a:p>
            <a:pPr marL="600947" lvl="1" indent="-302575" defTabSz="806867">
              <a:spcBef>
                <a:spcPct val="20000"/>
              </a:spcBef>
              <a:buClrTx/>
              <a:buBlip>
                <a:blip r:embed="rId2"/>
              </a:buBlip>
            </a:pPr>
            <a:r>
              <a:rPr lang="en-US" dirty="0">
                <a:solidFill>
                  <a:prstClr val="black"/>
                </a:solidFill>
              </a:rPr>
              <a:t>Grant the proceeds of the debt to the developer to defray infrastructure costs.</a:t>
            </a:r>
          </a:p>
          <a:p>
            <a:pPr marL="600947" lvl="1" indent="-302575" defTabSz="806867">
              <a:spcBef>
                <a:spcPct val="20000"/>
              </a:spcBef>
              <a:buClrTx/>
              <a:buBlip>
                <a:blip r:embed="rId2"/>
              </a:buBlip>
            </a:pPr>
            <a:r>
              <a:rPr lang="en-US" dirty="0">
                <a:solidFill>
                  <a:prstClr val="black"/>
                </a:solidFill>
              </a:rPr>
              <a:t>Receive the assessment revenues from the municipality as collected.</a:t>
            </a:r>
          </a:p>
          <a:p>
            <a:pPr marL="600947" lvl="1" indent="-302575" defTabSz="806867">
              <a:spcBef>
                <a:spcPct val="20000"/>
              </a:spcBef>
              <a:buClrTx/>
              <a:buBlip>
                <a:blip r:embed="rId2"/>
              </a:buBlip>
            </a:pPr>
            <a:r>
              <a:rPr lang="en-US" dirty="0">
                <a:solidFill>
                  <a:prstClr val="black"/>
                </a:solidFill>
              </a:rPr>
              <a:t>Apply assessment revenues to pay debt service.</a:t>
            </a:r>
          </a:p>
          <a:p>
            <a:pPr marL="302575" indent="-302575" defTabSz="806867">
              <a:spcBef>
                <a:spcPct val="20000"/>
              </a:spcBef>
              <a:buClrTx/>
              <a:buBlip>
                <a:blip r:embed="rId2"/>
              </a:buBlip>
            </a:pPr>
            <a:r>
              <a:rPr lang="en-US" dirty="0">
                <a:solidFill>
                  <a:prstClr val="black"/>
                </a:solidFill>
              </a:rPr>
              <a:t>Key documents in such a financing:</a:t>
            </a:r>
          </a:p>
          <a:p>
            <a:pPr marL="600947" lvl="1" indent="-302575" defTabSz="806867">
              <a:spcBef>
                <a:spcPct val="20000"/>
              </a:spcBef>
              <a:buClrTx/>
              <a:buBlip>
                <a:blip r:embed="rId2"/>
              </a:buBlip>
            </a:pPr>
            <a:r>
              <a:rPr lang="en-US" dirty="0">
                <a:solidFill>
                  <a:prstClr val="black"/>
                </a:solidFill>
              </a:rPr>
              <a:t>Development agreement between municipality, industrial development board and developer pursuant to which the developer agrees to install the eligible infrastructure and otherwise prepare the area for development.</a:t>
            </a:r>
          </a:p>
          <a:p>
            <a:pPr marL="600947" lvl="1" indent="-302575" defTabSz="806867">
              <a:spcBef>
                <a:spcPct val="20000"/>
              </a:spcBef>
              <a:buClrTx/>
              <a:buBlip>
                <a:blip r:embed="rId2"/>
              </a:buBlip>
            </a:pPr>
            <a:r>
              <a:rPr lang="en-US" dirty="0">
                <a:solidFill>
                  <a:prstClr val="black"/>
                </a:solidFill>
              </a:rPr>
              <a:t>Financing documents relative to the issuance of the debt (likely a bank loan for smaller transactions).</a:t>
            </a:r>
          </a:p>
          <a:p>
            <a:pPr marL="600947" lvl="1" indent="-302575" defTabSz="806867">
              <a:spcBef>
                <a:spcPct val="20000"/>
              </a:spcBef>
              <a:buClrTx/>
              <a:buBlip>
                <a:blip r:embed="rId2"/>
              </a:buBlip>
            </a:pPr>
            <a:r>
              <a:rPr lang="en-US" dirty="0">
                <a:solidFill>
                  <a:prstClr val="black"/>
                </a:solidFill>
              </a:rPr>
              <a:t>Interlocal agreement under which City agrees to remit the proceeds to the industrial development board to pay debt service.</a:t>
            </a:r>
          </a:p>
          <a:p>
            <a:pPr marL="0" indent="0" defTabSz="806867">
              <a:spcBef>
                <a:spcPct val="20000"/>
              </a:spcBef>
              <a:buClrTx/>
              <a:buNone/>
            </a:pPr>
            <a:endParaRPr lang="en-US" dirty="0">
              <a:solidFill>
                <a:prstClr val="black"/>
              </a:solidFill>
            </a:endParaRPr>
          </a:p>
        </p:txBody>
      </p:sp>
    </p:spTree>
    <p:extLst>
      <p:ext uri="{BB962C8B-B14F-4D97-AF65-F5344CB8AC3E}">
        <p14:creationId xmlns:p14="http://schemas.microsoft.com/office/powerpoint/2010/main" val="32527043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17</a:t>
            </a:fld>
            <a:endParaRPr lang="en-US" dirty="0">
              <a:solidFill>
                <a:prstClr val="white"/>
              </a:solidFill>
            </a:endParaRPr>
          </a:p>
        </p:txBody>
      </p:sp>
      <p:sp>
        <p:nvSpPr>
          <p:cNvPr id="4" name="Title 3"/>
          <p:cNvSpPr>
            <a:spLocks noGrp="1"/>
          </p:cNvSpPr>
          <p:nvPr>
            <p:ph type="title" idx="4294967295"/>
          </p:nvPr>
        </p:nvSpPr>
        <p:spPr>
          <a:xfrm>
            <a:off x="134383" y="-682375"/>
            <a:ext cx="11430000" cy="1041400"/>
          </a:xfrm>
        </p:spPr>
        <p:txBody>
          <a:bodyPr>
            <a:normAutofit/>
          </a:bodyPr>
          <a:lstStyle/>
          <a:p>
            <a:r>
              <a:rPr lang="en-US" sz="2647" dirty="0"/>
              <a:t>DEPICTION OF RIDA TRANSACTION</a:t>
            </a:r>
          </a:p>
        </p:txBody>
      </p:sp>
      <p:sp>
        <p:nvSpPr>
          <p:cNvPr id="6" name="Rectangle 5"/>
          <p:cNvSpPr/>
          <p:nvPr/>
        </p:nvSpPr>
        <p:spPr>
          <a:xfrm>
            <a:off x="3084186" y="1262499"/>
            <a:ext cx="1642990" cy="9577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IDB</a:t>
            </a:r>
          </a:p>
        </p:txBody>
      </p:sp>
      <p:sp>
        <p:nvSpPr>
          <p:cNvPr id="10" name="Rectangle 9"/>
          <p:cNvSpPr/>
          <p:nvPr/>
        </p:nvSpPr>
        <p:spPr>
          <a:xfrm>
            <a:off x="9609814" y="158871"/>
            <a:ext cx="1529542" cy="11102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Lender</a:t>
            </a:r>
          </a:p>
        </p:txBody>
      </p:sp>
      <p:sp>
        <p:nvSpPr>
          <p:cNvPr id="11" name="Oval 10"/>
          <p:cNvSpPr/>
          <p:nvPr/>
        </p:nvSpPr>
        <p:spPr>
          <a:xfrm>
            <a:off x="1937758" y="3505582"/>
            <a:ext cx="2301304" cy="15627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Developer</a:t>
            </a:r>
          </a:p>
        </p:txBody>
      </p:sp>
      <p:sp>
        <p:nvSpPr>
          <p:cNvPr id="12" name="Oval 11"/>
          <p:cNvSpPr/>
          <p:nvPr/>
        </p:nvSpPr>
        <p:spPr>
          <a:xfrm>
            <a:off x="6573001" y="2396772"/>
            <a:ext cx="2130728" cy="14796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City</a:t>
            </a:r>
          </a:p>
        </p:txBody>
      </p:sp>
      <p:cxnSp>
        <p:nvCxnSpPr>
          <p:cNvPr id="14" name="Straight Connector 13"/>
          <p:cNvCxnSpPr/>
          <p:nvPr/>
        </p:nvCxnSpPr>
        <p:spPr>
          <a:xfrm flipV="1">
            <a:off x="5175744" y="892962"/>
            <a:ext cx="4150710" cy="791539"/>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rot="21002756">
            <a:off x="5472632" y="1030145"/>
            <a:ext cx="2170787" cy="353943"/>
          </a:xfrm>
          <a:prstGeom prst="rect">
            <a:avLst/>
          </a:prstGeom>
        </p:spPr>
        <p:txBody>
          <a:bodyPr wrap="none" bIns="0" rtlCol="0" anchor="b">
            <a:spAutoFit/>
          </a:bodyPr>
          <a:lstStyle/>
          <a:p>
            <a:pPr eaLnBrk="1" hangingPunct="1"/>
            <a:r>
              <a:rPr lang="en-US" sz="2000" b="1" dirty="0">
                <a:solidFill>
                  <a:srgbClr val="199ADB"/>
                </a:solidFill>
                <a:latin typeface="Arial Narrow" panose="020B0606020202030204" pitchFamily="34" charset="0"/>
              </a:rPr>
              <a:t>Bonds/Debt Service</a:t>
            </a:r>
          </a:p>
        </p:txBody>
      </p:sp>
      <p:sp>
        <p:nvSpPr>
          <p:cNvPr id="27" name="Right Arrow 26"/>
          <p:cNvSpPr/>
          <p:nvPr/>
        </p:nvSpPr>
        <p:spPr>
          <a:xfrm rot="20706130">
            <a:off x="7759442" y="897235"/>
            <a:ext cx="407650" cy="2173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sp>
        <p:nvSpPr>
          <p:cNvPr id="29" name="TextBox 28"/>
          <p:cNvSpPr txBox="1"/>
          <p:nvPr/>
        </p:nvSpPr>
        <p:spPr>
          <a:xfrm rot="20929866">
            <a:off x="6936555" y="1074403"/>
            <a:ext cx="2244436" cy="353943"/>
          </a:xfrm>
          <a:prstGeom prst="rect">
            <a:avLst/>
          </a:prstGeom>
        </p:spPr>
        <p:txBody>
          <a:bodyPr wrap="square" bIns="0" rtlCol="0" anchor="b">
            <a:spAutoFit/>
          </a:bodyPr>
          <a:lstStyle/>
          <a:p>
            <a:pPr eaLnBrk="1" hangingPunct="1"/>
            <a:r>
              <a:rPr lang="en-US" sz="2000" b="1" dirty="0">
                <a:solidFill>
                  <a:srgbClr val="199ADB"/>
                </a:solidFill>
                <a:latin typeface="Arial Narrow" panose="020B0606020202030204" pitchFamily="34" charset="0"/>
              </a:rPr>
              <a:t>Bond Proceeds</a:t>
            </a:r>
          </a:p>
        </p:txBody>
      </p:sp>
      <p:sp>
        <p:nvSpPr>
          <p:cNvPr id="31" name="Left Arrow 30"/>
          <p:cNvSpPr/>
          <p:nvPr/>
        </p:nvSpPr>
        <p:spPr>
          <a:xfrm rot="20897829">
            <a:off x="6224875" y="1507158"/>
            <a:ext cx="397179" cy="21931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nvSpPr>
        <p:spPr>
          <a:xfrm>
            <a:off x="7162141" y="4785264"/>
            <a:ext cx="2194560" cy="14464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Property</a:t>
            </a:r>
          </a:p>
          <a:p>
            <a:pPr algn="ctr"/>
            <a:r>
              <a:rPr lang="en-US" sz="2400" dirty="0"/>
              <a:t>Owner</a:t>
            </a:r>
          </a:p>
        </p:txBody>
      </p:sp>
      <p:sp>
        <p:nvSpPr>
          <p:cNvPr id="37" name="TextBox 36"/>
          <p:cNvSpPr txBox="1"/>
          <p:nvPr/>
        </p:nvSpPr>
        <p:spPr>
          <a:xfrm rot="21218261">
            <a:off x="3920368" y="3038233"/>
            <a:ext cx="1505540" cy="661720"/>
          </a:xfrm>
          <a:prstGeom prst="rect">
            <a:avLst/>
          </a:prstGeom>
        </p:spPr>
        <p:txBody>
          <a:bodyPr wrap="none" bIns="0" rtlCol="0" anchor="b">
            <a:spAutoFit/>
          </a:bodyPr>
          <a:lstStyle/>
          <a:p>
            <a:pPr eaLnBrk="1" hangingPunct="1"/>
            <a:r>
              <a:rPr lang="en-US" sz="2000" b="1" dirty="0">
                <a:solidFill>
                  <a:srgbClr val="199ADB"/>
                </a:solidFill>
                <a:latin typeface="Arial Narrow" panose="020B0606020202030204" pitchFamily="34" charset="0"/>
              </a:rPr>
              <a:t>Development</a:t>
            </a:r>
          </a:p>
          <a:p>
            <a:pPr algn="ctr" eaLnBrk="1" hangingPunct="1"/>
            <a:r>
              <a:rPr lang="en-US" sz="2000" b="1" dirty="0">
                <a:solidFill>
                  <a:srgbClr val="199ADB"/>
                </a:solidFill>
                <a:latin typeface="Arial Narrow" panose="020B0606020202030204" pitchFamily="34" charset="0"/>
              </a:rPr>
              <a:t>Agreement</a:t>
            </a:r>
          </a:p>
        </p:txBody>
      </p:sp>
      <p:sp>
        <p:nvSpPr>
          <p:cNvPr id="38" name="TextBox 37"/>
          <p:cNvSpPr txBox="1"/>
          <p:nvPr/>
        </p:nvSpPr>
        <p:spPr>
          <a:xfrm>
            <a:off x="8112522" y="3766506"/>
            <a:ext cx="1425390" cy="661720"/>
          </a:xfrm>
          <a:prstGeom prst="rect">
            <a:avLst/>
          </a:prstGeom>
        </p:spPr>
        <p:txBody>
          <a:bodyPr wrap="none" bIns="0" rtlCol="0" anchor="b">
            <a:spAutoFit/>
          </a:bodyPr>
          <a:lstStyle/>
          <a:p>
            <a:pPr algn="ctr" eaLnBrk="1" hangingPunct="1"/>
            <a:r>
              <a:rPr lang="en-US" sz="2000" b="1" dirty="0">
                <a:solidFill>
                  <a:srgbClr val="199ADB"/>
                </a:solidFill>
                <a:latin typeface="Arial Narrow" panose="020B0606020202030204" pitchFamily="34" charset="0"/>
              </a:rPr>
              <a:t>Levy </a:t>
            </a:r>
          </a:p>
          <a:p>
            <a:pPr algn="ctr" eaLnBrk="1" hangingPunct="1"/>
            <a:r>
              <a:rPr lang="en-US" sz="2000" b="1" dirty="0">
                <a:solidFill>
                  <a:srgbClr val="199ADB"/>
                </a:solidFill>
                <a:latin typeface="Arial Narrow" panose="020B0606020202030204" pitchFamily="34" charset="0"/>
              </a:rPr>
              <a:t>Assessment</a:t>
            </a:r>
          </a:p>
        </p:txBody>
      </p:sp>
      <p:sp>
        <p:nvSpPr>
          <p:cNvPr id="39" name="TextBox 38"/>
          <p:cNvSpPr txBox="1"/>
          <p:nvPr/>
        </p:nvSpPr>
        <p:spPr>
          <a:xfrm rot="2334537">
            <a:off x="9408567" y="2924720"/>
            <a:ext cx="1568612" cy="969496"/>
          </a:xfrm>
          <a:prstGeom prst="rect">
            <a:avLst/>
          </a:prstGeom>
        </p:spPr>
        <p:txBody>
          <a:bodyPr wrap="square" bIns="0" rtlCol="0" anchor="b">
            <a:spAutoFit/>
          </a:bodyPr>
          <a:lstStyle/>
          <a:p>
            <a:pPr algn="ctr" eaLnBrk="1" hangingPunct="1"/>
            <a:r>
              <a:rPr lang="en-US" sz="2000" b="1" dirty="0">
                <a:solidFill>
                  <a:srgbClr val="199ADB"/>
                </a:solidFill>
                <a:latin typeface="Arial Narrow" panose="020B0606020202030204" pitchFamily="34" charset="0"/>
              </a:rPr>
              <a:t>Assessment</a:t>
            </a:r>
          </a:p>
          <a:p>
            <a:pPr algn="ctr" eaLnBrk="1" hangingPunct="1"/>
            <a:r>
              <a:rPr lang="en-US" sz="2000" b="1" dirty="0">
                <a:solidFill>
                  <a:srgbClr val="199ADB"/>
                </a:solidFill>
                <a:latin typeface="Arial Narrow" panose="020B0606020202030204" pitchFamily="34" charset="0"/>
              </a:rPr>
              <a:t>Revenues </a:t>
            </a:r>
          </a:p>
          <a:p>
            <a:pPr algn="ctr" eaLnBrk="1" hangingPunct="1"/>
            <a:r>
              <a:rPr lang="en-US" sz="2000" b="1" dirty="0">
                <a:solidFill>
                  <a:srgbClr val="199ADB"/>
                </a:solidFill>
                <a:latin typeface="Arial Narrow" panose="020B0606020202030204" pitchFamily="34" charset="0"/>
              </a:rPr>
              <a:t>($)</a:t>
            </a:r>
          </a:p>
        </p:txBody>
      </p:sp>
      <p:sp>
        <p:nvSpPr>
          <p:cNvPr id="40" name="TextBox 39"/>
          <p:cNvSpPr txBox="1"/>
          <p:nvPr/>
        </p:nvSpPr>
        <p:spPr>
          <a:xfrm>
            <a:off x="4956686" y="4177874"/>
            <a:ext cx="1959191" cy="661720"/>
          </a:xfrm>
          <a:prstGeom prst="rect">
            <a:avLst/>
          </a:prstGeom>
        </p:spPr>
        <p:txBody>
          <a:bodyPr wrap="none" bIns="0" rtlCol="0" anchor="b">
            <a:spAutoFit/>
          </a:bodyPr>
          <a:lstStyle/>
          <a:p>
            <a:pPr algn="ctr" eaLnBrk="1" hangingPunct="1"/>
            <a:r>
              <a:rPr lang="en-US" sz="2000" b="1" dirty="0">
                <a:solidFill>
                  <a:srgbClr val="199ADB"/>
                </a:solidFill>
                <a:latin typeface="Arial Narrow" panose="020B0606020202030204" pitchFamily="34" charset="0"/>
              </a:rPr>
              <a:t>Install Necessary </a:t>
            </a:r>
          </a:p>
          <a:p>
            <a:pPr algn="ctr" eaLnBrk="1" hangingPunct="1"/>
            <a:r>
              <a:rPr lang="en-US" sz="2000" b="1" dirty="0">
                <a:solidFill>
                  <a:srgbClr val="199ADB"/>
                </a:solidFill>
                <a:latin typeface="Arial Narrow" panose="020B0606020202030204" pitchFamily="34" charset="0"/>
              </a:rPr>
              <a:t>Infrastructure</a:t>
            </a:r>
          </a:p>
        </p:txBody>
      </p:sp>
      <p:cxnSp>
        <p:nvCxnSpPr>
          <p:cNvPr id="42" name="Straight Connector 41"/>
          <p:cNvCxnSpPr>
            <a:endCxn id="12" idx="2"/>
          </p:cNvCxnSpPr>
          <p:nvPr/>
        </p:nvCxnSpPr>
        <p:spPr>
          <a:xfrm>
            <a:off x="4163169" y="2330642"/>
            <a:ext cx="2409832" cy="805963"/>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3428123" y="2185888"/>
            <a:ext cx="360605" cy="1319694"/>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1" idx="6"/>
          </p:cNvCxnSpPr>
          <p:nvPr/>
        </p:nvCxnSpPr>
        <p:spPr>
          <a:xfrm flipV="1">
            <a:off x="4239062" y="3505582"/>
            <a:ext cx="2391838" cy="781397"/>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3473797" y="5035257"/>
            <a:ext cx="3684316" cy="7314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12" idx="4"/>
          </p:cNvCxnSpPr>
          <p:nvPr/>
        </p:nvCxnSpPr>
        <p:spPr>
          <a:xfrm>
            <a:off x="7638365" y="3876438"/>
            <a:ext cx="288563" cy="8954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7" name="Curved Down Arrow 56"/>
          <p:cNvSpPr/>
          <p:nvPr/>
        </p:nvSpPr>
        <p:spPr>
          <a:xfrm rot="21140368">
            <a:off x="3622400" y="304381"/>
            <a:ext cx="6025752" cy="618689"/>
          </a:xfrm>
          <a:prstGeom prst="curvedDownArrow">
            <a:avLst/>
          </a:prstGeom>
          <a:solidFill>
            <a:schemeClr val="accent2">
              <a:lumMod val="60000"/>
              <a:lumOff val="40000"/>
            </a:schemeClr>
          </a:solidFill>
          <a:ln>
            <a:solidFill>
              <a:srgbClr val="92D050"/>
            </a:solidFill>
            <a:prstDash val="sysDash"/>
          </a:ln>
          <a:scene3d>
            <a:camera prst="perspectiveLeft"/>
            <a:lightRig rig="threePt" dir="t"/>
          </a:scene3d>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solidFill>
                <a:schemeClr val="tx1"/>
              </a:solidFill>
            </a:endParaRPr>
          </a:p>
        </p:txBody>
      </p:sp>
      <p:sp>
        <p:nvSpPr>
          <p:cNvPr id="58" name="TextBox 57"/>
          <p:cNvSpPr txBox="1"/>
          <p:nvPr/>
        </p:nvSpPr>
        <p:spPr>
          <a:xfrm rot="20028059" flipH="1">
            <a:off x="3920525" y="479288"/>
            <a:ext cx="371563" cy="538609"/>
          </a:xfrm>
          <a:prstGeom prst="rect">
            <a:avLst/>
          </a:prstGeom>
        </p:spPr>
        <p:txBody>
          <a:bodyPr wrap="square" bIns="0" rtlCol="0" anchor="b">
            <a:spAutoFit/>
          </a:bodyPr>
          <a:lstStyle/>
          <a:p>
            <a:pPr eaLnBrk="1" hangingPunct="1"/>
            <a:r>
              <a:rPr lang="en-US" sz="3200" b="1" dirty="0">
                <a:solidFill>
                  <a:srgbClr val="199ADB"/>
                </a:solidFill>
                <a:latin typeface="Arial Narrow" panose="020B0606020202030204" pitchFamily="34" charset="0"/>
              </a:rPr>
              <a:t>$</a:t>
            </a:r>
          </a:p>
        </p:txBody>
      </p:sp>
      <p:sp>
        <p:nvSpPr>
          <p:cNvPr id="65" name="Curved Up Arrow 64"/>
          <p:cNvSpPr/>
          <p:nvPr/>
        </p:nvSpPr>
        <p:spPr>
          <a:xfrm rot="11544279">
            <a:off x="4690075" y="1860634"/>
            <a:ext cx="2318615" cy="472979"/>
          </a:xfrm>
          <a:prstGeom prst="curvedUpArrow">
            <a:avLst>
              <a:gd name="adj1" fmla="val 25000"/>
              <a:gd name="adj2" fmla="val 50000"/>
              <a:gd name="adj3" fmla="val 39543"/>
            </a:avLst>
          </a:prstGeom>
          <a:solidFill>
            <a:schemeClr val="accent2">
              <a:lumMod val="40000"/>
              <a:lumOff val="60000"/>
            </a:scheme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7" name="TextBox 66"/>
          <p:cNvSpPr txBox="1"/>
          <p:nvPr/>
        </p:nvSpPr>
        <p:spPr>
          <a:xfrm rot="1764378">
            <a:off x="6825096" y="1898707"/>
            <a:ext cx="410157" cy="538609"/>
          </a:xfrm>
          <a:prstGeom prst="rect">
            <a:avLst/>
          </a:prstGeom>
        </p:spPr>
        <p:txBody>
          <a:bodyPr wrap="square" bIns="0" rtlCol="0" anchor="b">
            <a:spAutoFit/>
          </a:bodyPr>
          <a:lstStyle/>
          <a:p>
            <a:pPr eaLnBrk="1" hangingPunct="1"/>
            <a:r>
              <a:rPr lang="en-US" sz="3200" b="1" dirty="0">
                <a:solidFill>
                  <a:srgbClr val="199ADB"/>
                </a:solidFill>
                <a:latin typeface="Arial Narrow" panose="020B0606020202030204" pitchFamily="34" charset="0"/>
              </a:rPr>
              <a:t>$</a:t>
            </a:r>
          </a:p>
        </p:txBody>
      </p:sp>
      <p:sp>
        <p:nvSpPr>
          <p:cNvPr id="69" name="Curved Up Arrow 68"/>
          <p:cNvSpPr/>
          <p:nvPr/>
        </p:nvSpPr>
        <p:spPr>
          <a:xfrm rot="15349648">
            <a:off x="7883321" y="3731029"/>
            <a:ext cx="3149015" cy="817914"/>
          </a:xfrm>
          <a:prstGeom prst="curvedUpArrow">
            <a:avLst/>
          </a:prstGeom>
          <a:solidFill>
            <a:schemeClr val="accent2">
              <a:lumMod val="40000"/>
              <a:lumOff val="60000"/>
            </a:schemeClr>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41284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 AND Thank you</a:t>
            </a:r>
          </a:p>
        </p:txBody>
      </p:sp>
    </p:spTree>
    <p:extLst>
      <p:ext uri="{BB962C8B-B14F-4D97-AF65-F5344CB8AC3E}">
        <p14:creationId xmlns:p14="http://schemas.microsoft.com/office/powerpoint/2010/main" val="865478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2</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Traditional public finance</a:t>
            </a:r>
          </a:p>
        </p:txBody>
      </p:sp>
      <p:sp>
        <p:nvSpPr>
          <p:cNvPr id="5" name="Text Placeholder 4"/>
          <p:cNvSpPr>
            <a:spLocks noGrp="1"/>
          </p:cNvSpPr>
          <p:nvPr>
            <p:ph type="body" sz="quarter" idx="13"/>
          </p:nvPr>
        </p:nvSpPr>
        <p:spPr/>
        <p:txBody>
          <a:bodyPr/>
          <a:lstStyle/>
          <a:p>
            <a:pPr marL="302575" indent="-302575" defTabSz="806867">
              <a:spcBef>
                <a:spcPct val="20000"/>
              </a:spcBef>
              <a:buClrTx/>
              <a:buBlip>
                <a:blip r:embed="rId2"/>
              </a:buBlip>
            </a:pPr>
            <a:r>
              <a:rPr lang="en-US" dirty="0">
                <a:solidFill>
                  <a:prstClr val="black"/>
                </a:solidFill>
              </a:rPr>
              <a:t>Most bonds and other debt obligations of municipalities are issued under the authority of Title 9, Chapter 21 of the Tennessee Code Annotated.  </a:t>
            </a:r>
          </a:p>
          <a:p>
            <a:pPr marL="302575" indent="-302575" defTabSz="806867">
              <a:spcBef>
                <a:spcPct val="20000"/>
              </a:spcBef>
              <a:buClrTx/>
              <a:buBlip>
                <a:blip r:embed="rId2"/>
              </a:buBlip>
            </a:pPr>
            <a:r>
              <a:rPr lang="en-US" dirty="0">
                <a:solidFill>
                  <a:prstClr val="black"/>
                </a:solidFill>
              </a:rPr>
              <a:t>Revenues bonds for utilities are often issued under Title 7, Chapter 34 of the Tennessee Code Annotated.</a:t>
            </a:r>
          </a:p>
          <a:p>
            <a:pPr marL="302575" indent="-302575" defTabSz="806867">
              <a:spcBef>
                <a:spcPct val="20000"/>
              </a:spcBef>
              <a:buClrTx/>
              <a:buBlip>
                <a:blip r:embed="rId2"/>
              </a:buBlip>
            </a:pPr>
            <a:r>
              <a:rPr lang="en-US" dirty="0">
                <a:solidFill>
                  <a:prstClr val="black"/>
                </a:solidFill>
              </a:rPr>
              <a:t>Bonds and other debt obligations are usually general obligations (i.e. backed by taxing power) or revenue obligations.</a:t>
            </a:r>
          </a:p>
          <a:p>
            <a:pPr marL="302575" indent="-302575" defTabSz="806867">
              <a:spcBef>
                <a:spcPct val="20000"/>
              </a:spcBef>
              <a:buClrTx/>
              <a:buBlip>
                <a:blip r:embed="rId2"/>
              </a:buBlip>
            </a:pPr>
            <a:r>
              <a:rPr lang="en-US" dirty="0">
                <a:solidFill>
                  <a:prstClr val="black"/>
                </a:solidFill>
              </a:rPr>
              <a:t>Debt obligations must be issued to finance public works projects (or refund prior debt).</a:t>
            </a:r>
          </a:p>
          <a:p>
            <a:pPr marL="302575" indent="-302575" defTabSz="806867">
              <a:spcBef>
                <a:spcPct val="20000"/>
              </a:spcBef>
              <a:buClrTx/>
              <a:buBlip>
                <a:blip r:embed="rId2"/>
              </a:buBlip>
            </a:pPr>
            <a:r>
              <a:rPr lang="en-US" dirty="0">
                <a:solidFill>
                  <a:prstClr val="black"/>
                </a:solidFill>
              </a:rPr>
              <a:t>Referendum can be required for general obligation bonds if 10% of voters submit a petition requesting a referendum (rarely occurs).</a:t>
            </a:r>
          </a:p>
        </p:txBody>
      </p:sp>
    </p:spTree>
    <p:extLst>
      <p:ext uri="{BB962C8B-B14F-4D97-AF65-F5344CB8AC3E}">
        <p14:creationId xmlns:p14="http://schemas.microsoft.com/office/powerpoint/2010/main" val="3856898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3</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Current market conditions FOR TRADITIONAL BONDS</a:t>
            </a:r>
          </a:p>
        </p:txBody>
      </p:sp>
      <p:sp>
        <p:nvSpPr>
          <p:cNvPr id="5" name="Text Placeholder 4"/>
          <p:cNvSpPr>
            <a:spLocks noGrp="1"/>
          </p:cNvSpPr>
          <p:nvPr>
            <p:ph type="body" sz="quarter" idx="13"/>
          </p:nvPr>
        </p:nvSpPr>
        <p:spPr/>
        <p:txBody>
          <a:bodyPr/>
          <a:lstStyle/>
          <a:p>
            <a:pPr marL="302575" indent="-302575" defTabSz="806867">
              <a:spcBef>
                <a:spcPct val="20000"/>
              </a:spcBef>
              <a:buClrTx/>
              <a:buBlip>
                <a:blip r:embed="rId2"/>
              </a:buBlip>
            </a:pPr>
            <a:r>
              <a:rPr lang="en-US" dirty="0">
                <a:solidFill>
                  <a:prstClr val="black"/>
                </a:solidFill>
              </a:rPr>
              <a:t>Interest rates are significantly higher than prior to the pandemic but are not at historical highs.  </a:t>
            </a:r>
          </a:p>
          <a:p>
            <a:pPr marL="302575" indent="-302575" defTabSz="806867">
              <a:spcBef>
                <a:spcPct val="20000"/>
              </a:spcBef>
              <a:buClrTx/>
              <a:buBlip>
                <a:blip r:embed="rId2"/>
              </a:buBlip>
            </a:pPr>
            <a:r>
              <a:rPr lang="en-US" dirty="0">
                <a:solidFill>
                  <a:prstClr val="black"/>
                </a:solidFill>
              </a:rPr>
              <a:t>Because interest rates are relatively high, very few refundings are being undertaken.</a:t>
            </a:r>
          </a:p>
          <a:p>
            <a:pPr marL="302575" indent="-302575" defTabSz="806867">
              <a:spcBef>
                <a:spcPct val="20000"/>
              </a:spcBef>
              <a:buClrTx/>
              <a:buBlip>
                <a:blip r:embed="rId2"/>
              </a:buBlip>
            </a:pPr>
            <a:r>
              <a:rPr lang="en-US" dirty="0">
                <a:solidFill>
                  <a:prstClr val="black"/>
                </a:solidFill>
              </a:rPr>
              <a:t>Debt issuance for new projects is fairly active due to capital needs.</a:t>
            </a:r>
          </a:p>
          <a:p>
            <a:pPr marL="302575" indent="-302575" defTabSz="806867">
              <a:spcBef>
                <a:spcPct val="20000"/>
              </a:spcBef>
              <a:buClrTx/>
              <a:buBlip>
                <a:blip r:embed="rId2"/>
              </a:buBlip>
            </a:pPr>
            <a:r>
              <a:rPr lang="en-US" dirty="0">
                <a:solidFill>
                  <a:prstClr val="black"/>
                </a:solidFill>
              </a:rPr>
              <a:t>USDA remains a good source of funding for smaller municipalities.</a:t>
            </a:r>
          </a:p>
          <a:p>
            <a:pPr marL="302575" indent="-302575" defTabSz="806867">
              <a:spcBef>
                <a:spcPct val="20000"/>
              </a:spcBef>
              <a:buClrTx/>
              <a:buBlip>
                <a:blip r:embed="rId2"/>
              </a:buBlip>
            </a:pPr>
            <a:r>
              <a:rPr lang="en-US" dirty="0">
                <a:solidFill>
                  <a:prstClr val="black"/>
                </a:solidFill>
              </a:rPr>
              <a:t>Positive arbitrage from investing bond proceeds is possible, which has not occurred for several years.</a:t>
            </a:r>
          </a:p>
          <a:p>
            <a:pPr marL="0" indent="0" defTabSz="806867">
              <a:spcBef>
                <a:spcPct val="20000"/>
              </a:spcBef>
              <a:buClrTx/>
              <a:buNone/>
            </a:pPr>
            <a:endParaRPr lang="en-US" dirty="0">
              <a:solidFill>
                <a:prstClr val="black"/>
              </a:solidFill>
            </a:endParaRPr>
          </a:p>
        </p:txBody>
      </p:sp>
    </p:spTree>
    <p:extLst>
      <p:ext uri="{BB962C8B-B14F-4D97-AF65-F5344CB8AC3E}">
        <p14:creationId xmlns:p14="http://schemas.microsoft.com/office/powerpoint/2010/main" val="647484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4</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State constitutional issues and public finance</a:t>
            </a:r>
          </a:p>
        </p:txBody>
      </p:sp>
      <p:sp>
        <p:nvSpPr>
          <p:cNvPr id="5" name="Text Placeholder 4"/>
          <p:cNvSpPr>
            <a:spLocks noGrp="1"/>
          </p:cNvSpPr>
          <p:nvPr>
            <p:ph type="body" sz="quarter" idx="13"/>
          </p:nvPr>
        </p:nvSpPr>
        <p:spPr/>
        <p:txBody>
          <a:bodyPr/>
          <a:lstStyle/>
          <a:p>
            <a:pPr marL="0" indent="0" defTabSz="806867">
              <a:spcBef>
                <a:spcPct val="20000"/>
              </a:spcBef>
              <a:buClrTx/>
              <a:buNone/>
            </a:pPr>
            <a:r>
              <a:rPr lang="en-US" dirty="0">
                <a:solidFill>
                  <a:prstClr val="black"/>
                </a:solidFill>
              </a:rPr>
              <a:t>Article II, Section 29 of the Tennessee Constitution is the most important constitutional provision in the public finance area.  It provides as follows:</a:t>
            </a:r>
          </a:p>
          <a:p>
            <a:pPr marL="0" indent="0" defTabSz="806867">
              <a:spcBef>
                <a:spcPct val="20000"/>
              </a:spcBef>
              <a:buClrTx/>
              <a:buNone/>
            </a:pPr>
            <a:r>
              <a:rPr lang="en-US" dirty="0"/>
              <a:t>The General Assembly shall have power to authorize the several counties and incorporated towns in this State, to impose taxes for County and Corporation purposes respectively, in such manner as shall be prescribed by law; and all property shall be taxed according to its value, upon the principles established in regard to State taxation. But the credit of no County, City or Town shall be given or loaned to or in aid of any person, company, association or corporation, except upon an election to be first held by the qualified voters of such county, city or town, and the assent of three-fourths of the votes cast at said election. Nor shall any county, city or town become a stockholder with others in any company, association or corporation except upon a like election, and the assent of a like majority.</a:t>
            </a:r>
            <a:endParaRPr lang="en-US" dirty="0">
              <a:solidFill>
                <a:prstClr val="black"/>
              </a:solidFill>
            </a:endParaRPr>
          </a:p>
        </p:txBody>
      </p:sp>
    </p:spTree>
    <p:extLst>
      <p:ext uri="{BB962C8B-B14F-4D97-AF65-F5344CB8AC3E}">
        <p14:creationId xmlns:p14="http://schemas.microsoft.com/office/powerpoint/2010/main" val="1489600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5</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Three significant elements of article ii, section 29</a:t>
            </a:r>
          </a:p>
        </p:txBody>
      </p:sp>
      <p:sp>
        <p:nvSpPr>
          <p:cNvPr id="5" name="Text Placeholder 4"/>
          <p:cNvSpPr>
            <a:spLocks noGrp="1"/>
          </p:cNvSpPr>
          <p:nvPr>
            <p:ph type="body" sz="quarter" idx="13"/>
          </p:nvPr>
        </p:nvSpPr>
        <p:spPr/>
        <p:txBody>
          <a:bodyPr/>
          <a:lstStyle/>
          <a:p>
            <a:pPr marL="302575" indent="-302575" defTabSz="806867">
              <a:spcBef>
                <a:spcPct val="20000"/>
              </a:spcBef>
              <a:buClrTx/>
              <a:buBlip>
                <a:blip r:embed="rId2"/>
              </a:buBlip>
            </a:pPr>
            <a:r>
              <a:rPr lang="en-US" dirty="0">
                <a:solidFill>
                  <a:prstClr val="black"/>
                </a:solidFill>
              </a:rPr>
              <a:t>Taxes must be imposed (and used) for public purposes.  </a:t>
            </a:r>
          </a:p>
          <a:p>
            <a:pPr marL="302575" indent="-302575" defTabSz="806867">
              <a:spcBef>
                <a:spcPct val="20000"/>
              </a:spcBef>
              <a:buClrTx/>
              <a:buBlip>
                <a:blip r:embed="rId2"/>
              </a:buBlip>
            </a:pPr>
            <a:r>
              <a:rPr lang="en-US" dirty="0">
                <a:solidFill>
                  <a:prstClr val="black"/>
                </a:solidFill>
              </a:rPr>
              <a:t>Credit of a municipality may not given or loaned to a private party (also known as lending of credit clause).</a:t>
            </a:r>
          </a:p>
          <a:p>
            <a:pPr marL="302575" indent="-302575" defTabSz="806867">
              <a:spcBef>
                <a:spcPct val="20000"/>
              </a:spcBef>
              <a:buClrTx/>
              <a:buBlip>
                <a:blip r:embed="rId2"/>
              </a:buBlip>
            </a:pPr>
            <a:r>
              <a:rPr lang="en-US" dirty="0">
                <a:solidFill>
                  <a:prstClr val="black"/>
                </a:solidFill>
              </a:rPr>
              <a:t>Municipality may not be stockholder in a private entity.</a:t>
            </a:r>
          </a:p>
          <a:p>
            <a:pPr marL="0" indent="0" defTabSz="806867">
              <a:spcBef>
                <a:spcPct val="20000"/>
              </a:spcBef>
              <a:buClrTx/>
              <a:buNone/>
            </a:pPr>
            <a:endParaRPr lang="en-US" dirty="0">
              <a:solidFill>
                <a:prstClr val="black"/>
              </a:solidFill>
            </a:endParaRPr>
          </a:p>
        </p:txBody>
      </p:sp>
    </p:spTree>
    <p:extLst>
      <p:ext uri="{BB962C8B-B14F-4D97-AF65-F5344CB8AC3E}">
        <p14:creationId xmlns:p14="http://schemas.microsoft.com/office/powerpoint/2010/main" val="331425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6</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Key cases interpreting lending of credit clause</a:t>
            </a:r>
          </a:p>
        </p:txBody>
      </p:sp>
      <p:sp>
        <p:nvSpPr>
          <p:cNvPr id="5" name="Text Placeholder 4"/>
          <p:cNvSpPr>
            <a:spLocks noGrp="1"/>
          </p:cNvSpPr>
          <p:nvPr>
            <p:ph type="body" sz="quarter" idx="13"/>
          </p:nvPr>
        </p:nvSpPr>
        <p:spPr/>
        <p:txBody>
          <a:bodyPr/>
          <a:lstStyle/>
          <a:p>
            <a:pPr marL="302575" indent="-302575" defTabSz="806867">
              <a:spcBef>
                <a:spcPct val="20000"/>
              </a:spcBef>
              <a:buClrTx/>
              <a:buBlip>
                <a:blip r:embed="rId2"/>
              </a:buBlip>
            </a:pPr>
            <a:r>
              <a:rPr lang="en-US" dirty="0">
                <a:solidFill>
                  <a:prstClr val="black"/>
                </a:solidFill>
              </a:rPr>
              <a:t>Cleveland Surgery Center, L.P. v. Bradley County Memorial Hospital, 30 S.W.3d 278 (Tenn. 2000) (Article II, 29 only applies to counties and municipalities).  </a:t>
            </a:r>
          </a:p>
          <a:p>
            <a:pPr marL="302575" indent="-302575" defTabSz="806867">
              <a:spcBef>
                <a:spcPct val="20000"/>
              </a:spcBef>
              <a:buClrTx/>
              <a:buBlip>
                <a:blip r:embed="rId2"/>
              </a:buBlip>
            </a:pPr>
            <a:r>
              <a:rPr lang="en-US" dirty="0">
                <a:solidFill>
                  <a:prstClr val="black"/>
                </a:solidFill>
              </a:rPr>
              <a:t>Ragsdale v. City of Memphis, 70 S.W.3d 56 (Tenn. App. 2001) (most sophisticated modern application of lending of credit clause).</a:t>
            </a:r>
          </a:p>
          <a:p>
            <a:pPr marL="0" indent="0" defTabSz="806867">
              <a:spcBef>
                <a:spcPct val="20000"/>
              </a:spcBef>
              <a:buClrTx/>
              <a:buNone/>
            </a:pPr>
            <a:endParaRPr lang="en-US" dirty="0">
              <a:solidFill>
                <a:prstClr val="black"/>
              </a:solidFill>
            </a:endParaRPr>
          </a:p>
          <a:p>
            <a:pPr marL="0" indent="0" defTabSz="806867">
              <a:spcBef>
                <a:spcPct val="20000"/>
              </a:spcBef>
              <a:buClrTx/>
              <a:buNone/>
            </a:pPr>
            <a:endParaRPr lang="en-US" dirty="0">
              <a:solidFill>
                <a:prstClr val="black"/>
              </a:solidFill>
            </a:endParaRPr>
          </a:p>
        </p:txBody>
      </p:sp>
    </p:spTree>
    <p:extLst>
      <p:ext uri="{BB962C8B-B14F-4D97-AF65-F5344CB8AC3E}">
        <p14:creationId xmlns:p14="http://schemas.microsoft.com/office/powerpoint/2010/main" val="31205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7</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WHEN DO LENDING OF CREDIT ISSUES ARISE?</a:t>
            </a:r>
          </a:p>
        </p:txBody>
      </p:sp>
      <p:sp>
        <p:nvSpPr>
          <p:cNvPr id="5" name="Text Placeholder 4"/>
          <p:cNvSpPr>
            <a:spLocks noGrp="1"/>
          </p:cNvSpPr>
          <p:nvPr>
            <p:ph type="body" sz="quarter" idx="13"/>
          </p:nvPr>
        </p:nvSpPr>
        <p:spPr/>
        <p:txBody>
          <a:bodyPr/>
          <a:lstStyle/>
          <a:p>
            <a:pPr marL="302575" indent="-302575" defTabSz="806867">
              <a:spcBef>
                <a:spcPct val="20000"/>
              </a:spcBef>
              <a:buClrTx/>
              <a:buBlip>
                <a:blip r:embed="rId2"/>
              </a:buBlip>
            </a:pPr>
            <a:r>
              <a:rPr lang="en-US" dirty="0">
                <a:solidFill>
                  <a:prstClr val="black"/>
                </a:solidFill>
              </a:rPr>
              <a:t>Leases of bond-financed facilities.</a:t>
            </a:r>
          </a:p>
          <a:p>
            <a:pPr marL="302575" indent="-302575" defTabSz="806867">
              <a:spcBef>
                <a:spcPct val="20000"/>
              </a:spcBef>
              <a:buClrTx/>
              <a:buBlip>
                <a:blip r:embed="rId2"/>
              </a:buBlip>
            </a:pPr>
            <a:r>
              <a:rPr lang="en-US" dirty="0">
                <a:solidFill>
                  <a:prstClr val="black"/>
                </a:solidFill>
              </a:rPr>
              <a:t>Sales of bond-financed facilities.</a:t>
            </a:r>
          </a:p>
          <a:p>
            <a:pPr marL="302575" indent="-302575" defTabSz="806867">
              <a:spcBef>
                <a:spcPct val="20000"/>
              </a:spcBef>
              <a:buClrTx/>
              <a:buBlip>
                <a:blip r:embed="rId2"/>
              </a:buBlip>
            </a:pPr>
            <a:r>
              <a:rPr lang="en-US" dirty="0">
                <a:solidFill>
                  <a:prstClr val="black"/>
                </a:solidFill>
              </a:rPr>
              <a:t>Operating agreements and management agreements.</a:t>
            </a:r>
          </a:p>
          <a:p>
            <a:pPr marL="0" indent="0" defTabSz="806867">
              <a:spcBef>
                <a:spcPct val="20000"/>
              </a:spcBef>
              <a:buClrTx/>
              <a:buNone/>
            </a:pPr>
            <a:endParaRPr lang="en-US" dirty="0">
              <a:solidFill>
                <a:prstClr val="black"/>
              </a:solidFill>
            </a:endParaRPr>
          </a:p>
          <a:p>
            <a:pPr marL="0" indent="0" defTabSz="806867">
              <a:spcBef>
                <a:spcPct val="20000"/>
              </a:spcBef>
              <a:buClrTx/>
              <a:buNone/>
            </a:pPr>
            <a:endParaRPr lang="en-US" dirty="0">
              <a:solidFill>
                <a:prstClr val="black"/>
              </a:solidFill>
            </a:endParaRPr>
          </a:p>
        </p:txBody>
      </p:sp>
    </p:spTree>
    <p:extLst>
      <p:ext uri="{BB962C8B-B14F-4D97-AF65-F5344CB8AC3E}">
        <p14:creationId xmlns:p14="http://schemas.microsoft.com/office/powerpoint/2010/main" val="2744396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8</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PUBLIC PRIVATE PARTNERSHIPS (p3s)</a:t>
            </a:r>
          </a:p>
        </p:txBody>
      </p:sp>
      <p:sp>
        <p:nvSpPr>
          <p:cNvPr id="5" name="Text Placeholder 4"/>
          <p:cNvSpPr>
            <a:spLocks noGrp="1"/>
          </p:cNvSpPr>
          <p:nvPr>
            <p:ph type="body" sz="quarter" idx="13"/>
          </p:nvPr>
        </p:nvSpPr>
        <p:spPr/>
        <p:txBody>
          <a:bodyPr/>
          <a:lstStyle/>
          <a:p>
            <a:pPr marL="302575" indent="-302575" defTabSz="806867">
              <a:spcBef>
                <a:spcPct val="20000"/>
              </a:spcBef>
              <a:buClrTx/>
              <a:buBlip>
                <a:blip r:embed="rId2"/>
              </a:buBlip>
            </a:pPr>
            <a:r>
              <a:rPr lang="en-US" dirty="0">
                <a:solidFill>
                  <a:prstClr val="black"/>
                </a:solidFill>
              </a:rPr>
              <a:t>While the term public private partnership is a term that it is widely used, it has no real legal meaning.</a:t>
            </a:r>
          </a:p>
          <a:p>
            <a:pPr marL="302575" indent="-302575" defTabSz="806867">
              <a:spcBef>
                <a:spcPct val="20000"/>
              </a:spcBef>
              <a:buClrTx/>
              <a:buBlip>
                <a:blip r:embed="rId2"/>
              </a:buBlip>
            </a:pPr>
            <a:r>
              <a:rPr lang="en-US" dirty="0">
                <a:solidFill>
                  <a:prstClr val="black"/>
                </a:solidFill>
              </a:rPr>
              <a:t>A public private partnership can take many forms from an informal agreement to a true joint venture between a public entity and a private entity.</a:t>
            </a:r>
          </a:p>
          <a:p>
            <a:pPr marL="302575" indent="-302575" defTabSz="806867">
              <a:spcBef>
                <a:spcPct val="20000"/>
              </a:spcBef>
              <a:buClrTx/>
              <a:buBlip>
                <a:blip r:embed="rId2"/>
              </a:buBlip>
            </a:pPr>
            <a:r>
              <a:rPr lang="en-US" dirty="0">
                <a:solidFill>
                  <a:prstClr val="black"/>
                </a:solidFill>
              </a:rPr>
              <a:t>Public private partnerships are more common in other states where state law is more liberal in authorizing legal relationships between public entities and private entities.</a:t>
            </a:r>
          </a:p>
          <a:p>
            <a:pPr marL="0" indent="0" defTabSz="806867">
              <a:spcBef>
                <a:spcPct val="20000"/>
              </a:spcBef>
              <a:buClrTx/>
              <a:buNone/>
            </a:pPr>
            <a:endParaRPr lang="en-US" dirty="0">
              <a:solidFill>
                <a:prstClr val="black"/>
              </a:solidFill>
            </a:endParaRPr>
          </a:p>
          <a:p>
            <a:pPr marL="0" indent="0" defTabSz="806867">
              <a:spcBef>
                <a:spcPct val="20000"/>
              </a:spcBef>
              <a:buClrTx/>
              <a:buNone/>
            </a:pPr>
            <a:endParaRPr lang="en-US" dirty="0">
              <a:solidFill>
                <a:prstClr val="black"/>
              </a:solidFill>
            </a:endParaRPr>
          </a:p>
        </p:txBody>
      </p:sp>
    </p:spTree>
    <p:extLst>
      <p:ext uri="{BB962C8B-B14F-4D97-AF65-F5344CB8AC3E}">
        <p14:creationId xmlns:p14="http://schemas.microsoft.com/office/powerpoint/2010/main" val="3058967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defTabSz="403433"/>
            <a:r>
              <a:rPr lang="en-US" dirty="0">
                <a:solidFill>
                  <a:prstClr val="white"/>
                </a:solidFill>
              </a:rPr>
              <a:t>Developments in Public Finance</a:t>
            </a:r>
          </a:p>
        </p:txBody>
      </p:sp>
      <p:sp>
        <p:nvSpPr>
          <p:cNvPr id="3" name="Slide Number Placeholder 2"/>
          <p:cNvSpPr>
            <a:spLocks noGrp="1"/>
          </p:cNvSpPr>
          <p:nvPr>
            <p:ph type="sldNum" sz="quarter" idx="12"/>
          </p:nvPr>
        </p:nvSpPr>
        <p:spPr/>
        <p:txBody>
          <a:bodyPr/>
          <a:lstStyle/>
          <a:p>
            <a:pPr defTabSz="403433"/>
            <a:fld id="{F96F0DF3-767C-41A9-BFAA-AECC1DE798D1}" type="slidenum">
              <a:rPr lang="en-US">
                <a:solidFill>
                  <a:prstClr val="white"/>
                </a:solidFill>
              </a:rPr>
              <a:pPr defTabSz="403433"/>
              <a:t>9</a:t>
            </a:fld>
            <a:endParaRPr lang="en-US" dirty="0">
              <a:solidFill>
                <a:prstClr val="white"/>
              </a:solidFill>
            </a:endParaRPr>
          </a:p>
        </p:txBody>
      </p:sp>
      <p:sp>
        <p:nvSpPr>
          <p:cNvPr id="4" name="Title 3"/>
          <p:cNvSpPr>
            <a:spLocks noGrp="1"/>
          </p:cNvSpPr>
          <p:nvPr>
            <p:ph type="title"/>
          </p:nvPr>
        </p:nvSpPr>
        <p:spPr/>
        <p:txBody>
          <a:bodyPr>
            <a:normAutofit/>
          </a:bodyPr>
          <a:lstStyle/>
          <a:p>
            <a:r>
              <a:rPr lang="en-US" sz="2824" dirty="0"/>
              <a:t>Limitations on PUBLIC PRIVATE PARTNERSHIPS in TENNESSEE</a:t>
            </a:r>
          </a:p>
        </p:txBody>
      </p:sp>
      <p:sp>
        <p:nvSpPr>
          <p:cNvPr id="5" name="Text Placeholder 4"/>
          <p:cNvSpPr>
            <a:spLocks noGrp="1"/>
          </p:cNvSpPr>
          <p:nvPr>
            <p:ph type="body" sz="quarter" idx="13"/>
          </p:nvPr>
        </p:nvSpPr>
        <p:spPr/>
        <p:txBody>
          <a:bodyPr/>
          <a:lstStyle/>
          <a:p>
            <a:pPr marL="302575" indent="-302575" defTabSz="806867">
              <a:spcBef>
                <a:spcPct val="20000"/>
              </a:spcBef>
              <a:buClrTx/>
              <a:buBlip>
                <a:blip r:embed="rId2"/>
              </a:buBlip>
            </a:pPr>
            <a:r>
              <a:rPr lang="en-US" dirty="0">
                <a:solidFill>
                  <a:prstClr val="black"/>
                </a:solidFill>
              </a:rPr>
              <a:t>Municipalities are prohibited by Article II, Section 29 from being a stockholder in a private entity.</a:t>
            </a:r>
          </a:p>
          <a:p>
            <a:pPr marL="302575" indent="-302575" defTabSz="806867">
              <a:spcBef>
                <a:spcPct val="20000"/>
              </a:spcBef>
              <a:buClrTx/>
              <a:buBlip>
                <a:blip r:embed="rId2"/>
              </a:buBlip>
            </a:pPr>
            <a:r>
              <a:rPr lang="en-US" dirty="0">
                <a:solidFill>
                  <a:prstClr val="black"/>
                </a:solidFill>
              </a:rPr>
              <a:t>This limitation would likely apply to partnerships and LLCs.</a:t>
            </a:r>
          </a:p>
          <a:p>
            <a:pPr marL="302575" indent="-302575" defTabSz="806867">
              <a:spcBef>
                <a:spcPct val="20000"/>
              </a:spcBef>
              <a:buClrTx/>
              <a:buBlip>
                <a:blip r:embed="rId2"/>
              </a:buBlip>
            </a:pPr>
            <a:r>
              <a:rPr lang="en-US" dirty="0">
                <a:solidFill>
                  <a:prstClr val="black"/>
                </a:solidFill>
              </a:rPr>
              <a:t>The limitation of Article II, Section 29 should not apply to instrumentalities such as industrial development boards, public building authorities, health education and housing facility boards, housing authorities and other instrumentalities.</a:t>
            </a:r>
          </a:p>
          <a:p>
            <a:pPr marL="302575" indent="-302575" defTabSz="806867">
              <a:spcBef>
                <a:spcPct val="20000"/>
              </a:spcBef>
              <a:buClrTx/>
              <a:buBlip>
                <a:blip r:embed="rId2"/>
              </a:buBlip>
            </a:pPr>
            <a:r>
              <a:rPr lang="en-US" dirty="0">
                <a:solidFill>
                  <a:prstClr val="black"/>
                </a:solidFill>
              </a:rPr>
              <a:t>But state law in most cases does not generally provide for municipal instrumentalities to be a shareholder, partner or member of a private corporation.</a:t>
            </a:r>
          </a:p>
          <a:p>
            <a:pPr marL="302575" indent="-302575" defTabSz="806867">
              <a:spcBef>
                <a:spcPct val="20000"/>
              </a:spcBef>
              <a:buClrTx/>
              <a:buBlip>
                <a:blip r:embed="rId2"/>
              </a:buBlip>
            </a:pPr>
            <a:r>
              <a:rPr lang="en-US" dirty="0">
                <a:solidFill>
                  <a:prstClr val="black"/>
                </a:solidFill>
              </a:rPr>
              <a:t>Housing authorities have some unique powers to be a partner in a joint venture relative to housing projects.</a:t>
            </a:r>
          </a:p>
          <a:p>
            <a:pPr marL="0" indent="0" defTabSz="806867">
              <a:spcBef>
                <a:spcPct val="20000"/>
              </a:spcBef>
              <a:buClrTx/>
              <a:buNone/>
            </a:pPr>
            <a:endParaRPr lang="en-US" dirty="0">
              <a:solidFill>
                <a:prstClr val="black"/>
              </a:solidFill>
            </a:endParaRPr>
          </a:p>
          <a:p>
            <a:pPr marL="0" indent="0" defTabSz="806867">
              <a:spcBef>
                <a:spcPct val="20000"/>
              </a:spcBef>
              <a:buClrTx/>
              <a:buNone/>
            </a:pPr>
            <a:endParaRPr lang="en-US" dirty="0">
              <a:solidFill>
                <a:prstClr val="black"/>
              </a:solidFill>
            </a:endParaRPr>
          </a:p>
        </p:txBody>
      </p:sp>
    </p:spTree>
    <p:extLst>
      <p:ext uri="{BB962C8B-B14F-4D97-AF65-F5344CB8AC3E}">
        <p14:creationId xmlns:p14="http://schemas.microsoft.com/office/powerpoint/2010/main" val="3081145161"/>
      </p:ext>
    </p:extLst>
  </p:cSld>
  <p:clrMapOvr>
    <a:masterClrMapping/>
  </p:clrMapOvr>
</p:sld>
</file>

<file path=ppt/theme/theme1.xml><?xml version="1.0" encoding="utf-8"?>
<a:theme xmlns:a="http://schemas.openxmlformats.org/drawingml/2006/main" name="BBS 2022">
  <a:themeElements>
    <a:clrScheme name="BBS Colors">
      <a:dk1>
        <a:sysClr val="windowText" lastClr="000000"/>
      </a:dk1>
      <a:lt1>
        <a:sysClr val="window" lastClr="FFFFFF"/>
      </a:lt1>
      <a:dk2>
        <a:srgbClr val="052841"/>
      </a:dk2>
      <a:lt2>
        <a:srgbClr val="E6E6E6"/>
      </a:lt2>
      <a:accent1>
        <a:srgbClr val="19689E"/>
      </a:accent1>
      <a:accent2>
        <a:srgbClr val="199ADB"/>
      </a:accent2>
      <a:accent3>
        <a:srgbClr val="D1EBF8"/>
      </a:accent3>
      <a:accent4>
        <a:srgbClr val="DCE146"/>
      </a:accent4>
      <a:accent5>
        <a:srgbClr val="146E64"/>
      </a:accent5>
      <a:accent6>
        <a:srgbClr val="FA9632"/>
      </a:accent6>
      <a:hlink>
        <a:srgbClr val="199ADB"/>
      </a:hlink>
      <a:folHlink>
        <a:srgbClr val="19689E"/>
      </a:folHlink>
    </a:clrScheme>
    <a:fontScheme name="BBS">
      <a:majorFont>
        <a:latin typeface="Arial Narrow"/>
        <a:ea typeface=""/>
        <a:cs typeface=""/>
      </a:majorFont>
      <a:minorFont>
        <a:latin typeface="Segoe U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bIns="0" anchor="b"/>
      <a:lstStyle>
        <a:defPPr eaLnBrk="1" hangingPunct="1">
          <a:defRPr sz="2000" b="1" dirty="0" smtClean="0">
            <a:solidFill>
              <a:srgbClr val="199ADB"/>
            </a:solidFill>
            <a:latin typeface="Arial Narrow" panose="020B0606020202030204" pitchFamily="34" charset="0"/>
          </a:defRPr>
        </a:defPPr>
      </a:lstStyle>
    </a:txDef>
  </a:objectDefaults>
  <a:extraClrSchemeLst/>
  <a:extLst>
    <a:ext uri="{05A4C25C-085E-4340-85A3-A5531E510DB2}">
      <thm15:themeFamily xmlns:thm15="http://schemas.microsoft.com/office/thememl/2012/main" name="BBS 2020" id="{C6C9FC21-61B5-4787-83D9-C96D102DC955}" vid="{DD3AB1C6-A2F7-490A-BDE4-7887FF81268E}"/>
    </a:ext>
  </a:extLst>
</a:theme>
</file>

<file path=docProps/app.xml><?xml version="1.0" encoding="utf-8"?>
<Properties xmlns="http://schemas.openxmlformats.org/officeDocument/2006/extended-properties" xmlns:vt="http://schemas.openxmlformats.org/officeDocument/2006/docPropsVTypes">
  <TotalTime>0</TotalTime>
  <Words>1575</Words>
  <Application>Microsoft Office PowerPoint</Application>
  <PresentationFormat>Widescreen</PresentationFormat>
  <Paragraphs>136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Arial Narrow</vt:lpstr>
      <vt:lpstr>Segoe UI</vt:lpstr>
      <vt:lpstr>Wingdings</vt:lpstr>
      <vt:lpstr>BBS 2022</vt:lpstr>
      <vt:lpstr>Developments in public finance</vt:lpstr>
      <vt:lpstr>Traditional public finance</vt:lpstr>
      <vt:lpstr>Current market conditions FOR TRADITIONAL BONDS</vt:lpstr>
      <vt:lpstr>State constitutional issues and public finance</vt:lpstr>
      <vt:lpstr>Three significant elements of article ii, section 29</vt:lpstr>
      <vt:lpstr>Key cases interpreting lending of credit clause</vt:lpstr>
      <vt:lpstr>WHEN DO LENDING OF CREDIT ISSUES ARISE?</vt:lpstr>
      <vt:lpstr>PUBLIC PRIVATE PARTNERSHIPS (p3s)</vt:lpstr>
      <vt:lpstr>Limitations on PUBLIC PRIVATE PARTNERSHIPS in TENNESSEE</vt:lpstr>
      <vt:lpstr>Alternatives for Public private partnerships in TENNESSEE</vt:lpstr>
      <vt:lpstr>TAX INCREMENT INCENTIVES AND TAX ABATEMENT ARE THE MOST COMMON METHODS FOR A MUNICIPALITY TO ASSIST A PRIVATE PROJECT</vt:lpstr>
      <vt:lpstr>unique statutes for assisting private projects</vt:lpstr>
      <vt:lpstr>Residential infrastructure development act of 2024</vt:lpstr>
      <vt:lpstr>Process for implementing a residential special assessment program</vt:lpstr>
      <vt:lpstr>APPLICATION OF ASSESSMENT PROCEEDS TO ELIGIBLE INFRASTRUCTURE COSTS</vt:lpstr>
      <vt:lpstr>ROLE OF INDUSTRIAL DEVELOPMENT BOARD</vt:lpstr>
      <vt:lpstr>DEPICTION OF RIDA TRANSACTION</vt:lpstr>
      <vt:lpstr>QUESTIONS AND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Nelle Greulich</dc:creator>
  <cp:lastModifiedBy>Nelle Greulich</cp:lastModifiedBy>
  <cp:revision>1</cp:revision>
  <cp:lastPrinted>1900-01-01T06:00:00Z</cp:lastPrinted>
  <dcterms:created xsi:type="dcterms:W3CDTF">1900-01-01T06:00:00Z</dcterms:created>
  <dcterms:modified xsi:type="dcterms:W3CDTF">2024-07-18T14:51:29Z</dcterms:modified>
</cp:coreProperties>
</file>