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3"/>
  </p:notesMasterIdLst>
  <p:sldIdLst>
    <p:sldId id="256" r:id="rId5"/>
    <p:sldId id="257" r:id="rId6"/>
    <p:sldId id="258" r:id="rId7"/>
    <p:sldId id="260" r:id="rId8"/>
    <p:sldId id="261" r:id="rId9"/>
    <p:sldId id="263" r:id="rId10"/>
    <p:sldId id="269" r:id="rId11"/>
    <p:sldId id="266" r:id="rId12"/>
    <p:sldId id="267" r:id="rId13"/>
    <p:sldId id="268" r:id="rId14"/>
    <p:sldId id="315" r:id="rId15"/>
    <p:sldId id="272" r:id="rId16"/>
    <p:sldId id="277" r:id="rId17"/>
    <p:sldId id="276" r:id="rId18"/>
    <p:sldId id="275" r:id="rId19"/>
    <p:sldId id="284" r:id="rId20"/>
    <p:sldId id="283" r:id="rId21"/>
    <p:sldId id="282" r:id="rId22"/>
    <p:sldId id="281" r:id="rId23"/>
    <p:sldId id="280" r:id="rId24"/>
    <p:sldId id="262" r:id="rId25"/>
    <p:sldId id="288" r:id="rId26"/>
    <p:sldId id="296" r:id="rId27"/>
    <p:sldId id="295" r:id="rId28"/>
    <p:sldId id="304" r:id="rId29"/>
    <p:sldId id="300" r:id="rId30"/>
    <p:sldId id="313" r:id="rId31"/>
    <p:sldId id="312" r:id="rId32"/>
    <p:sldId id="311" r:id="rId33"/>
    <p:sldId id="309" r:id="rId34"/>
    <p:sldId id="325" r:id="rId35"/>
    <p:sldId id="316" r:id="rId36"/>
    <p:sldId id="318" r:id="rId37"/>
    <p:sldId id="319" r:id="rId38"/>
    <p:sldId id="320" r:id="rId39"/>
    <p:sldId id="321" r:id="rId40"/>
    <p:sldId id="323" r:id="rId41"/>
    <p:sldId id="322" r:id="rId42"/>
    <p:sldId id="324" r:id="rId43"/>
    <p:sldId id="306" r:id="rId44"/>
    <p:sldId id="337" r:id="rId45"/>
    <p:sldId id="333" r:id="rId46"/>
    <p:sldId id="332" r:id="rId47"/>
    <p:sldId id="331" r:id="rId48"/>
    <p:sldId id="330" r:id="rId49"/>
    <p:sldId id="328" r:id="rId50"/>
    <p:sldId id="327" r:id="rId51"/>
    <p:sldId id="345" r:id="rId52"/>
    <p:sldId id="340" r:id="rId53"/>
    <p:sldId id="338" r:id="rId54"/>
    <p:sldId id="339" r:id="rId55"/>
    <p:sldId id="353" r:id="rId56"/>
    <p:sldId id="351" r:id="rId57"/>
    <p:sldId id="350" r:id="rId58"/>
    <p:sldId id="349" r:id="rId59"/>
    <p:sldId id="347" r:id="rId60"/>
    <p:sldId id="346" r:id="rId61"/>
    <p:sldId id="356" r:id="rId62"/>
    <p:sldId id="362" r:id="rId63"/>
    <p:sldId id="358" r:id="rId64"/>
    <p:sldId id="357" r:id="rId65"/>
    <p:sldId id="364" r:id="rId66"/>
    <p:sldId id="363" r:id="rId67"/>
    <p:sldId id="366" r:id="rId68"/>
    <p:sldId id="368" r:id="rId69"/>
    <p:sldId id="370" r:id="rId70"/>
    <p:sldId id="326" r:id="rId71"/>
    <p:sldId id="371" r:id="rId72"/>
    <p:sldId id="374" r:id="rId73"/>
    <p:sldId id="375" r:id="rId74"/>
    <p:sldId id="376" r:id="rId75"/>
    <p:sldId id="380" r:id="rId76"/>
    <p:sldId id="379" r:id="rId77"/>
    <p:sldId id="382" r:id="rId78"/>
    <p:sldId id="383" r:id="rId79"/>
    <p:sldId id="384" r:id="rId80"/>
    <p:sldId id="373" r:id="rId81"/>
    <p:sldId id="38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74178-079C-8A44-960C-4E3E982F43F5}" v="5" dt="2025-07-28T14:18:15.4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49" autoAdjust="0"/>
    <p:restoredTop sz="94660"/>
  </p:normalViewPr>
  <p:slideViewPr>
    <p:cSldViewPr snapToGrid="0">
      <p:cViewPr varScale="1">
        <p:scale>
          <a:sx n="119" d="100"/>
          <a:sy n="119"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ddell, John" userId="585f234b-ce7f-46ec-b825-091a43fe4de7" providerId="ADAL" clId="{57474178-079C-8A44-960C-4E3E982F43F5}"/>
    <pc:docChg chg="undo custSel addSld delSld modSld sldOrd">
      <pc:chgData name="Waddell, John" userId="585f234b-ce7f-46ec-b825-091a43fe4de7" providerId="ADAL" clId="{57474178-079C-8A44-960C-4E3E982F43F5}" dt="2025-07-28T16:39:05.635" v="87" actId="2696"/>
      <pc:docMkLst>
        <pc:docMk/>
      </pc:docMkLst>
      <pc:sldChg chg="del">
        <pc:chgData name="Waddell, John" userId="585f234b-ce7f-46ec-b825-091a43fe4de7" providerId="ADAL" clId="{57474178-079C-8A44-960C-4E3E982F43F5}" dt="2025-07-15T18:18:07.300" v="17" actId="2696"/>
        <pc:sldMkLst>
          <pc:docMk/>
          <pc:sldMk cId="345037747" sldId="259"/>
        </pc:sldMkLst>
      </pc:sldChg>
      <pc:sldChg chg="del">
        <pc:chgData name="Waddell, John" userId="585f234b-ce7f-46ec-b825-091a43fe4de7" providerId="ADAL" clId="{57474178-079C-8A44-960C-4E3E982F43F5}" dt="2025-07-15T18:19:59.077" v="18" actId="2696"/>
        <pc:sldMkLst>
          <pc:docMk/>
          <pc:sldMk cId="356103022" sldId="264"/>
        </pc:sldMkLst>
      </pc:sldChg>
      <pc:sldChg chg="del">
        <pc:chgData name="Waddell, John" userId="585f234b-ce7f-46ec-b825-091a43fe4de7" providerId="ADAL" clId="{57474178-079C-8A44-960C-4E3E982F43F5}" dt="2025-07-17T15:15:43.071" v="34" actId="2696"/>
        <pc:sldMkLst>
          <pc:docMk/>
          <pc:sldMk cId="3201303757" sldId="265"/>
        </pc:sldMkLst>
      </pc:sldChg>
      <pc:sldChg chg="del">
        <pc:chgData name="Waddell, John" userId="585f234b-ce7f-46ec-b825-091a43fe4de7" providerId="ADAL" clId="{57474178-079C-8A44-960C-4E3E982F43F5}" dt="2025-07-17T15:16:01.396" v="35" actId="2696"/>
        <pc:sldMkLst>
          <pc:docMk/>
          <pc:sldMk cId="2238315596" sldId="270"/>
        </pc:sldMkLst>
      </pc:sldChg>
      <pc:sldChg chg="del">
        <pc:chgData name="Waddell, John" userId="585f234b-ce7f-46ec-b825-091a43fe4de7" providerId="ADAL" clId="{57474178-079C-8A44-960C-4E3E982F43F5}" dt="2025-07-17T15:16:15.298" v="36" actId="2696"/>
        <pc:sldMkLst>
          <pc:docMk/>
          <pc:sldMk cId="675645041" sldId="271"/>
        </pc:sldMkLst>
      </pc:sldChg>
      <pc:sldChg chg="del">
        <pc:chgData name="Waddell, John" userId="585f234b-ce7f-46ec-b825-091a43fe4de7" providerId="ADAL" clId="{57474178-079C-8A44-960C-4E3E982F43F5}" dt="2025-07-15T18:29:06.899" v="19" actId="2696"/>
        <pc:sldMkLst>
          <pc:docMk/>
          <pc:sldMk cId="1979093704" sldId="273"/>
        </pc:sldMkLst>
      </pc:sldChg>
      <pc:sldChg chg="del">
        <pc:chgData name="Waddell, John" userId="585f234b-ce7f-46ec-b825-091a43fe4de7" providerId="ADAL" clId="{57474178-079C-8A44-960C-4E3E982F43F5}" dt="2025-07-17T15:25:36.423" v="37" actId="2696"/>
        <pc:sldMkLst>
          <pc:docMk/>
          <pc:sldMk cId="2109750610" sldId="274"/>
        </pc:sldMkLst>
      </pc:sldChg>
      <pc:sldChg chg="del">
        <pc:chgData name="Waddell, John" userId="585f234b-ce7f-46ec-b825-091a43fe4de7" providerId="ADAL" clId="{57474178-079C-8A44-960C-4E3E982F43F5}" dt="2025-07-28T14:30:01.569" v="85" actId="2696"/>
        <pc:sldMkLst>
          <pc:docMk/>
          <pc:sldMk cId="1497696566" sldId="278"/>
        </pc:sldMkLst>
      </pc:sldChg>
      <pc:sldChg chg="del">
        <pc:chgData name="Waddell, John" userId="585f234b-ce7f-46ec-b825-091a43fe4de7" providerId="ADAL" clId="{57474178-079C-8A44-960C-4E3E982F43F5}" dt="2025-07-15T17:30:20.354" v="3" actId="2696"/>
        <pc:sldMkLst>
          <pc:docMk/>
          <pc:sldMk cId="3226245048" sldId="279"/>
        </pc:sldMkLst>
      </pc:sldChg>
      <pc:sldChg chg="del">
        <pc:chgData name="Waddell, John" userId="585f234b-ce7f-46ec-b825-091a43fe4de7" providerId="ADAL" clId="{57474178-079C-8A44-960C-4E3E982F43F5}" dt="2025-07-15T17:31:09.347" v="8" actId="2696"/>
        <pc:sldMkLst>
          <pc:docMk/>
          <pc:sldMk cId="3703607727" sldId="285"/>
        </pc:sldMkLst>
      </pc:sldChg>
      <pc:sldChg chg="del">
        <pc:chgData name="Waddell, John" userId="585f234b-ce7f-46ec-b825-091a43fe4de7" providerId="ADAL" clId="{57474178-079C-8A44-960C-4E3E982F43F5}" dt="2025-07-15T17:30:56.729" v="7" actId="2696"/>
        <pc:sldMkLst>
          <pc:docMk/>
          <pc:sldMk cId="2867125015" sldId="286"/>
        </pc:sldMkLst>
      </pc:sldChg>
      <pc:sldChg chg="del">
        <pc:chgData name="Waddell, John" userId="585f234b-ce7f-46ec-b825-091a43fe4de7" providerId="ADAL" clId="{57474178-079C-8A44-960C-4E3E982F43F5}" dt="2025-07-15T17:30:50.535" v="6" actId="2696"/>
        <pc:sldMkLst>
          <pc:docMk/>
          <pc:sldMk cId="4153932115" sldId="287"/>
        </pc:sldMkLst>
      </pc:sldChg>
      <pc:sldChg chg="del">
        <pc:chgData name="Waddell, John" userId="585f234b-ce7f-46ec-b825-091a43fe4de7" providerId="ADAL" clId="{57474178-079C-8A44-960C-4E3E982F43F5}" dt="2025-07-15T17:30:39.091" v="5" actId="2696"/>
        <pc:sldMkLst>
          <pc:docMk/>
          <pc:sldMk cId="1257707449" sldId="289"/>
        </pc:sldMkLst>
      </pc:sldChg>
      <pc:sldChg chg="del">
        <pc:chgData name="Waddell, John" userId="585f234b-ce7f-46ec-b825-091a43fe4de7" providerId="ADAL" clId="{57474178-079C-8A44-960C-4E3E982F43F5}" dt="2025-07-21T14:41:18.831" v="49" actId="2696"/>
        <pc:sldMkLst>
          <pc:docMk/>
          <pc:sldMk cId="1967843408" sldId="290"/>
        </pc:sldMkLst>
      </pc:sldChg>
      <pc:sldChg chg="del">
        <pc:chgData name="Waddell, John" userId="585f234b-ce7f-46ec-b825-091a43fe4de7" providerId="ADAL" clId="{57474178-079C-8A44-960C-4E3E982F43F5}" dt="2025-07-15T17:30:29.651" v="4" actId="2696"/>
        <pc:sldMkLst>
          <pc:docMk/>
          <pc:sldMk cId="2553591304" sldId="291"/>
        </pc:sldMkLst>
      </pc:sldChg>
      <pc:sldChg chg="del">
        <pc:chgData name="Waddell, John" userId="585f234b-ce7f-46ec-b825-091a43fe4de7" providerId="ADAL" clId="{57474178-079C-8A44-960C-4E3E982F43F5}" dt="2025-07-15T17:18:04.666" v="0" actId="2696"/>
        <pc:sldMkLst>
          <pc:docMk/>
          <pc:sldMk cId="4047436269" sldId="292"/>
        </pc:sldMkLst>
      </pc:sldChg>
      <pc:sldChg chg="del">
        <pc:chgData name="Waddell, John" userId="585f234b-ce7f-46ec-b825-091a43fe4de7" providerId="ADAL" clId="{57474178-079C-8A44-960C-4E3E982F43F5}" dt="2025-07-21T14:45:57.821" v="51" actId="2696"/>
        <pc:sldMkLst>
          <pc:docMk/>
          <pc:sldMk cId="1020343214" sldId="293"/>
        </pc:sldMkLst>
      </pc:sldChg>
      <pc:sldChg chg="del">
        <pc:chgData name="Waddell, John" userId="585f234b-ce7f-46ec-b825-091a43fe4de7" providerId="ADAL" clId="{57474178-079C-8A44-960C-4E3E982F43F5}" dt="2025-07-15T17:33:52.788" v="10" actId="2696"/>
        <pc:sldMkLst>
          <pc:docMk/>
          <pc:sldMk cId="1585707795" sldId="294"/>
        </pc:sldMkLst>
      </pc:sldChg>
      <pc:sldChg chg="del">
        <pc:chgData name="Waddell, John" userId="585f234b-ce7f-46ec-b825-091a43fe4de7" providerId="ADAL" clId="{57474178-079C-8A44-960C-4E3E982F43F5}" dt="2025-07-15T17:31:56.394" v="9" actId="2696"/>
        <pc:sldMkLst>
          <pc:docMk/>
          <pc:sldMk cId="361985018" sldId="297"/>
        </pc:sldMkLst>
      </pc:sldChg>
      <pc:sldChg chg="del">
        <pc:chgData name="Waddell, John" userId="585f234b-ce7f-46ec-b825-091a43fe4de7" providerId="ADAL" clId="{57474178-079C-8A44-960C-4E3E982F43F5}" dt="2025-07-21T14:45:15.513" v="50" actId="2696"/>
        <pc:sldMkLst>
          <pc:docMk/>
          <pc:sldMk cId="1406052548" sldId="298"/>
        </pc:sldMkLst>
      </pc:sldChg>
      <pc:sldChg chg="del">
        <pc:chgData name="Waddell, John" userId="585f234b-ce7f-46ec-b825-091a43fe4de7" providerId="ADAL" clId="{57474178-079C-8A44-960C-4E3E982F43F5}" dt="2025-07-15T17:49:27.942" v="14" actId="2696"/>
        <pc:sldMkLst>
          <pc:docMk/>
          <pc:sldMk cId="52540395" sldId="299"/>
        </pc:sldMkLst>
      </pc:sldChg>
      <pc:sldChg chg="del">
        <pc:chgData name="Waddell, John" userId="585f234b-ce7f-46ec-b825-091a43fe4de7" providerId="ADAL" clId="{57474178-079C-8A44-960C-4E3E982F43F5}" dt="2025-07-15T17:43:45.290" v="13" actId="2696"/>
        <pc:sldMkLst>
          <pc:docMk/>
          <pc:sldMk cId="1109725028" sldId="301"/>
        </pc:sldMkLst>
      </pc:sldChg>
      <pc:sldChg chg="del">
        <pc:chgData name="Waddell, John" userId="585f234b-ce7f-46ec-b825-091a43fe4de7" providerId="ADAL" clId="{57474178-079C-8A44-960C-4E3E982F43F5}" dt="2025-07-15T17:43:41.304" v="12" actId="2696"/>
        <pc:sldMkLst>
          <pc:docMk/>
          <pc:sldMk cId="4171059555" sldId="302"/>
        </pc:sldMkLst>
      </pc:sldChg>
      <pc:sldChg chg="del">
        <pc:chgData name="Waddell, John" userId="585f234b-ce7f-46ec-b825-091a43fe4de7" providerId="ADAL" clId="{57474178-079C-8A44-960C-4E3E982F43F5}" dt="2025-07-15T17:43:34.829" v="11" actId="2696"/>
        <pc:sldMkLst>
          <pc:docMk/>
          <pc:sldMk cId="803200710" sldId="303"/>
        </pc:sldMkLst>
      </pc:sldChg>
      <pc:sldChg chg="del">
        <pc:chgData name="Waddell, John" userId="585f234b-ce7f-46ec-b825-091a43fe4de7" providerId="ADAL" clId="{57474178-079C-8A44-960C-4E3E982F43F5}" dt="2025-07-17T15:28:16.407" v="38" actId="2696"/>
        <pc:sldMkLst>
          <pc:docMk/>
          <pc:sldMk cId="3327553095" sldId="305"/>
        </pc:sldMkLst>
      </pc:sldChg>
      <pc:sldChg chg="del">
        <pc:chgData name="Waddell, John" userId="585f234b-ce7f-46ec-b825-091a43fe4de7" providerId="ADAL" clId="{57474178-079C-8A44-960C-4E3E982F43F5}" dt="2025-07-18T17:29:10.898" v="40" actId="2696"/>
        <pc:sldMkLst>
          <pc:docMk/>
          <pc:sldMk cId="4073299001" sldId="307"/>
        </pc:sldMkLst>
      </pc:sldChg>
      <pc:sldChg chg="del">
        <pc:chgData name="Waddell, John" userId="585f234b-ce7f-46ec-b825-091a43fe4de7" providerId="ADAL" clId="{57474178-079C-8A44-960C-4E3E982F43F5}" dt="2025-07-15T18:13:01.697" v="16" actId="2696"/>
        <pc:sldMkLst>
          <pc:docMk/>
          <pc:sldMk cId="747701286" sldId="308"/>
        </pc:sldMkLst>
      </pc:sldChg>
      <pc:sldChg chg="del">
        <pc:chgData name="Waddell, John" userId="585f234b-ce7f-46ec-b825-091a43fe4de7" providerId="ADAL" clId="{57474178-079C-8A44-960C-4E3E982F43F5}" dt="2025-07-18T15:48:08.471" v="39" actId="2696"/>
        <pc:sldMkLst>
          <pc:docMk/>
          <pc:sldMk cId="1394997087" sldId="310"/>
        </pc:sldMkLst>
      </pc:sldChg>
      <pc:sldChg chg="add del">
        <pc:chgData name="Waddell, John" userId="585f234b-ce7f-46ec-b825-091a43fe4de7" providerId="ADAL" clId="{57474178-079C-8A44-960C-4E3E982F43F5}" dt="2025-07-15T17:18:07.685" v="2" actId="2696"/>
        <pc:sldMkLst>
          <pc:docMk/>
          <pc:sldMk cId="910323747" sldId="313"/>
        </pc:sldMkLst>
      </pc:sldChg>
      <pc:sldChg chg="del">
        <pc:chgData name="Waddell, John" userId="585f234b-ce7f-46ec-b825-091a43fe4de7" providerId="ADAL" clId="{57474178-079C-8A44-960C-4E3E982F43F5}" dt="2025-07-15T17:49:31.863" v="15" actId="2696"/>
        <pc:sldMkLst>
          <pc:docMk/>
          <pc:sldMk cId="2390689927" sldId="314"/>
        </pc:sldMkLst>
      </pc:sldChg>
      <pc:sldChg chg="del">
        <pc:chgData name="Waddell, John" userId="585f234b-ce7f-46ec-b825-091a43fe4de7" providerId="ADAL" clId="{57474178-079C-8A44-960C-4E3E982F43F5}" dt="2025-07-18T17:29:18.238" v="41" actId="2696"/>
        <pc:sldMkLst>
          <pc:docMk/>
          <pc:sldMk cId="388704070" sldId="317"/>
        </pc:sldMkLst>
      </pc:sldChg>
      <pc:sldChg chg="del">
        <pc:chgData name="Waddell, John" userId="585f234b-ce7f-46ec-b825-091a43fe4de7" providerId="ADAL" clId="{57474178-079C-8A44-960C-4E3E982F43F5}" dt="2025-07-15T19:12:52.018" v="28" actId="2696"/>
        <pc:sldMkLst>
          <pc:docMk/>
          <pc:sldMk cId="1141570856" sldId="329"/>
        </pc:sldMkLst>
      </pc:sldChg>
      <pc:sldChg chg="del">
        <pc:chgData name="Waddell, John" userId="585f234b-ce7f-46ec-b825-091a43fe4de7" providerId="ADAL" clId="{57474178-079C-8A44-960C-4E3E982F43F5}" dt="2025-07-15T19:11:21.821" v="27" actId="2696"/>
        <pc:sldMkLst>
          <pc:docMk/>
          <pc:sldMk cId="959681072" sldId="334"/>
        </pc:sldMkLst>
      </pc:sldChg>
      <pc:sldChg chg="del">
        <pc:chgData name="Waddell, John" userId="585f234b-ce7f-46ec-b825-091a43fe4de7" providerId="ADAL" clId="{57474178-079C-8A44-960C-4E3E982F43F5}" dt="2025-07-15T19:11:18.006" v="26" actId="2696"/>
        <pc:sldMkLst>
          <pc:docMk/>
          <pc:sldMk cId="939127463" sldId="335"/>
        </pc:sldMkLst>
      </pc:sldChg>
      <pc:sldChg chg="del">
        <pc:chgData name="Waddell, John" userId="585f234b-ce7f-46ec-b825-091a43fe4de7" providerId="ADAL" clId="{57474178-079C-8A44-960C-4E3E982F43F5}" dt="2025-07-15T19:11:05.206" v="25" actId="2696"/>
        <pc:sldMkLst>
          <pc:docMk/>
          <pc:sldMk cId="435264566" sldId="336"/>
        </pc:sldMkLst>
      </pc:sldChg>
      <pc:sldChg chg="ord">
        <pc:chgData name="Waddell, John" userId="585f234b-ce7f-46ec-b825-091a43fe4de7" providerId="ADAL" clId="{57474178-079C-8A44-960C-4E3E982F43F5}" dt="2025-07-15T19:13:41.185" v="31" actId="20578"/>
        <pc:sldMkLst>
          <pc:docMk/>
          <pc:sldMk cId="3401299176" sldId="338"/>
        </pc:sldMkLst>
      </pc:sldChg>
      <pc:sldChg chg="del">
        <pc:chgData name="Waddell, John" userId="585f234b-ce7f-46ec-b825-091a43fe4de7" providerId="ADAL" clId="{57474178-079C-8A44-960C-4E3E982F43F5}" dt="2025-07-21T13:28:16.902" v="42" actId="2696"/>
        <pc:sldMkLst>
          <pc:docMk/>
          <pc:sldMk cId="765748311" sldId="341"/>
        </pc:sldMkLst>
      </pc:sldChg>
      <pc:sldChg chg="del">
        <pc:chgData name="Waddell, John" userId="585f234b-ce7f-46ec-b825-091a43fe4de7" providerId="ADAL" clId="{57474178-079C-8A44-960C-4E3E982F43F5}" dt="2025-07-28T16:39:05.635" v="87" actId="2696"/>
        <pc:sldMkLst>
          <pc:docMk/>
          <pc:sldMk cId="2045361343" sldId="342"/>
        </pc:sldMkLst>
      </pc:sldChg>
      <pc:sldChg chg="del">
        <pc:chgData name="Waddell, John" userId="585f234b-ce7f-46ec-b825-091a43fe4de7" providerId="ADAL" clId="{57474178-079C-8A44-960C-4E3E982F43F5}" dt="2025-07-15T19:13:14.208" v="30" actId="2696"/>
        <pc:sldMkLst>
          <pc:docMk/>
          <pc:sldMk cId="3148908775" sldId="343"/>
        </pc:sldMkLst>
      </pc:sldChg>
      <pc:sldChg chg="del">
        <pc:chgData name="Waddell, John" userId="585f234b-ce7f-46ec-b825-091a43fe4de7" providerId="ADAL" clId="{57474178-079C-8A44-960C-4E3E982F43F5}" dt="2025-07-15T19:13:07.363" v="29" actId="2696"/>
        <pc:sldMkLst>
          <pc:docMk/>
          <pc:sldMk cId="172099959" sldId="344"/>
        </pc:sldMkLst>
      </pc:sldChg>
      <pc:sldChg chg="del">
        <pc:chgData name="Waddell, John" userId="585f234b-ce7f-46ec-b825-091a43fe4de7" providerId="ADAL" clId="{57474178-079C-8A44-960C-4E3E982F43F5}" dt="2025-07-21T13:47:30.435" v="44" actId="2696"/>
        <pc:sldMkLst>
          <pc:docMk/>
          <pc:sldMk cId="3634624724" sldId="348"/>
        </pc:sldMkLst>
      </pc:sldChg>
      <pc:sldChg chg="del">
        <pc:chgData name="Waddell, John" userId="585f234b-ce7f-46ec-b825-091a43fe4de7" providerId="ADAL" clId="{57474178-079C-8A44-960C-4E3E982F43F5}" dt="2025-07-21T13:28:32.615" v="43" actId="2696"/>
        <pc:sldMkLst>
          <pc:docMk/>
          <pc:sldMk cId="4012534102" sldId="352"/>
        </pc:sldMkLst>
      </pc:sldChg>
      <pc:sldChg chg="del">
        <pc:chgData name="Waddell, John" userId="585f234b-ce7f-46ec-b825-091a43fe4de7" providerId="ADAL" clId="{57474178-079C-8A44-960C-4E3E982F43F5}" dt="2025-07-15T19:22:49.682" v="33" actId="2696"/>
        <pc:sldMkLst>
          <pc:docMk/>
          <pc:sldMk cId="752749324" sldId="354"/>
        </pc:sldMkLst>
      </pc:sldChg>
      <pc:sldChg chg="del">
        <pc:chgData name="Waddell, John" userId="585f234b-ce7f-46ec-b825-091a43fe4de7" providerId="ADAL" clId="{57474178-079C-8A44-960C-4E3E982F43F5}" dt="2025-07-15T19:13:48.018" v="32" actId="2696"/>
        <pc:sldMkLst>
          <pc:docMk/>
          <pc:sldMk cId="1602822109" sldId="355"/>
        </pc:sldMkLst>
      </pc:sldChg>
      <pc:sldChg chg="del">
        <pc:chgData name="Waddell, John" userId="585f234b-ce7f-46ec-b825-091a43fe4de7" providerId="ADAL" clId="{57474178-079C-8A44-960C-4E3E982F43F5}" dt="2025-07-28T16:36:30.567" v="86" actId="2696"/>
        <pc:sldMkLst>
          <pc:docMk/>
          <pc:sldMk cId="2578227828" sldId="359"/>
        </pc:sldMkLst>
      </pc:sldChg>
      <pc:sldChg chg="del">
        <pc:chgData name="Waddell, John" userId="585f234b-ce7f-46ec-b825-091a43fe4de7" providerId="ADAL" clId="{57474178-079C-8A44-960C-4E3E982F43F5}" dt="2025-07-15T18:53:53.233" v="24" actId="2696"/>
        <pc:sldMkLst>
          <pc:docMk/>
          <pc:sldMk cId="2002829012" sldId="360"/>
        </pc:sldMkLst>
      </pc:sldChg>
      <pc:sldChg chg="del">
        <pc:chgData name="Waddell, John" userId="585f234b-ce7f-46ec-b825-091a43fe4de7" providerId="ADAL" clId="{57474178-079C-8A44-960C-4E3E982F43F5}" dt="2025-07-15T18:53:44.244" v="23" actId="2696"/>
        <pc:sldMkLst>
          <pc:docMk/>
          <pc:sldMk cId="2048302132" sldId="361"/>
        </pc:sldMkLst>
      </pc:sldChg>
      <pc:sldChg chg="del">
        <pc:chgData name="Waddell, John" userId="585f234b-ce7f-46ec-b825-091a43fe4de7" providerId="ADAL" clId="{57474178-079C-8A44-960C-4E3E982F43F5}" dt="2025-07-15T18:47:41.338" v="22" actId="2696"/>
        <pc:sldMkLst>
          <pc:docMk/>
          <pc:sldMk cId="3042166800" sldId="365"/>
        </pc:sldMkLst>
      </pc:sldChg>
      <pc:sldChg chg="del">
        <pc:chgData name="Waddell, John" userId="585f234b-ce7f-46ec-b825-091a43fe4de7" providerId="ADAL" clId="{57474178-079C-8A44-960C-4E3E982F43F5}" dt="2025-07-15T18:47:39.258" v="21" actId="2696"/>
        <pc:sldMkLst>
          <pc:docMk/>
          <pc:sldMk cId="3986328564" sldId="367"/>
        </pc:sldMkLst>
      </pc:sldChg>
      <pc:sldChg chg="del">
        <pc:chgData name="Waddell, John" userId="585f234b-ce7f-46ec-b825-091a43fe4de7" providerId="ADAL" clId="{57474178-079C-8A44-960C-4E3E982F43F5}" dt="2025-07-21T13:53:53.811" v="45" actId="2696"/>
        <pc:sldMkLst>
          <pc:docMk/>
          <pc:sldMk cId="3567624077" sldId="369"/>
        </pc:sldMkLst>
      </pc:sldChg>
      <pc:sldChg chg="del">
        <pc:chgData name="Waddell, John" userId="585f234b-ce7f-46ec-b825-091a43fe4de7" providerId="ADAL" clId="{57474178-079C-8A44-960C-4E3E982F43F5}" dt="2025-07-15T18:47:33.332" v="20" actId="2696"/>
        <pc:sldMkLst>
          <pc:docMk/>
          <pc:sldMk cId="2245528401" sldId="372"/>
        </pc:sldMkLst>
      </pc:sldChg>
      <pc:sldChg chg="del">
        <pc:chgData name="Waddell, John" userId="585f234b-ce7f-46ec-b825-091a43fe4de7" providerId="ADAL" clId="{57474178-079C-8A44-960C-4E3E982F43F5}" dt="2025-07-21T13:54:43.327" v="46" actId="2696"/>
        <pc:sldMkLst>
          <pc:docMk/>
          <pc:sldMk cId="1908269869" sldId="377"/>
        </pc:sldMkLst>
      </pc:sldChg>
      <pc:sldChg chg="del">
        <pc:chgData name="Waddell, John" userId="585f234b-ce7f-46ec-b825-091a43fe4de7" providerId="ADAL" clId="{57474178-079C-8A44-960C-4E3E982F43F5}" dt="2025-07-21T14:38:36.919" v="48" actId="2696"/>
        <pc:sldMkLst>
          <pc:docMk/>
          <pc:sldMk cId="2567456697" sldId="378"/>
        </pc:sldMkLst>
      </pc:sldChg>
      <pc:sldChg chg="del">
        <pc:chgData name="Waddell, John" userId="585f234b-ce7f-46ec-b825-091a43fe4de7" providerId="ADAL" clId="{57474178-079C-8A44-960C-4E3E982F43F5}" dt="2025-07-21T14:10:25.841" v="47" actId="2696"/>
        <pc:sldMkLst>
          <pc:docMk/>
          <pc:sldMk cId="841970337" sldId="381"/>
        </pc:sldMkLst>
      </pc:sldChg>
      <pc:sldChg chg="addSp modSp new mod modClrScheme chgLayout">
        <pc:chgData name="Waddell, John" userId="585f234b-ce7f-46ec-b825-091a43fe4de7" providerId="ADAL" clId="{57474178-079C-8A44-960C-4E3E982F43F5}" dt="2025-07-28T14:18:19.572" v="84" actId="26606"/>
        <pc:sldMkLst>
          <pc:docMk/>
          <pc:sldMk cId="219223048" sldId="385"/>
        </pc:sldMkLst>
        <pc:spChg chg="mod">
          <ac:chgData name="Waddell, John" userId="585f234b-ce7f-46ec-b825-091a43fe4de7" providerId="ADAL" clId="{57474178-079C-8A44-960C-4E3E982F43F5}" dt="2025-07-28T14:18:19.572" v="84" actId="26606"/>
          <ac:spMkLst>
            <pc:docMk/>
            <pc:sldMk cId="219223048" sldId="385"/>
            <ac:spMk id="2" creationId="{C3E657C1-5097-1DC9-11F0-41198AFD8568}"/>
          </ac:spMkLst>
        </pc:spChg>
        <pc:spChg chg="mod">
          <ac:chgData name="Waddell, John" userId="585f234b-ce7f-46ec-b825-091a43fe4de7" providerId="ADAL" clId="{57474178-079C-8A44-960C-4E3E982F43F5}" dt="2025-07-28T14:18:19.572" v="84" actId="26606"/>
          <ac:spMkLst>
            <pc:docMk/>
            <pc:sldMk cId="219223048" sldId="385"/>
            <ac:spMk id="3" creationId="{0F69C75B-6729-61E7-1C71-2D0A5FA1AE4D}"/>
          </ac:spMkLst>
        </pc:spChg>
        <pc:picChg chg="add mod">
          <ac:chgData name="Waddell, John" userId="585f234b-ce7f-46ec-b825-091a43fe4de7" providerId="ADAL" clId="{57474178-079C-8A44-960C-4E3E982F43F5}" dt="2025-07-28T14:18:19.572" v="84" actId="26606"/>
          <ac:picMkLst>
            <pc:docMk/>
            <pc:sldMk cId="219223048" sldId="385"/>
            <ac:picMk id="1026" creationId="{FF1381F8-1B2E-EC0E-7281-C4366E445D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0235-E169-49A2-A052-AEF9392AB81C}" type="datetimeFigureOut">
              <a:rPr lang="en-US" smtClean="0"/>
              <a:t>7/15/25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5214F-637C-4092-8D3B-06D9C9E4AF87}" type="slidenum">
              <a:rPr lang="en-US" smtClean="0"/>
              <a:t>‹#›</a:t>
            </a:fld>
            <a:endParaRPr lang="en-US"/>
          </a:p>
        </p:txBody>
      </p:sp>
    </p:spTree>
    <p:extLst>
      <p:ext uri="{BB962C8B-B14F-4D97-AF65-F5344CB8AC3E}">
        <p14:creationId xmlns:p14="http://schemas.microsoft.com/office/powerpoint/2010/main" val="47815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B48C-3815-F815-978F-12EB85492A78}"/>
              </a:ext>
            </a:extLst>
          </p:cNvPr>
          <p:cNvSpPr>
            <a:spLocks noGrp="1"/>
          </p:cNvSpPr>
          <p:nvPr>
            <p:ph type="title"/>
          </p:nvPr>
        </p:nvSpPr>
        <p:spPr>
          <a:xfrm>
            <a:off x="838200" y="897468"/>
            <a:ext cx="10515600" cy="2816754"/>
          </a:xfrm>
        </p:spPr>
        <p:txBody>
          <a:bodyPr>
            <a:noAutofit/>
          </a:bodyPr>
          <a:lstStyle>
            <a:lvl1pPr algn="l">
              <a:defRPr sz="60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0EDE509-EEB9-0E1C-1572-05B3D4DD8A1F}"/>
              </a:ext>
            </a:extLst>
          </p:cNvPr>
          <p:cNvSpPr>
            <a:spLocks noGrp="1"/>
          </p:cNvSpPr>
          <p:nvPr>
            <p:ph type="body" sz="quarter" idx="10"/>
          </p:nvPr>
        </p:nvSpPr>
        <p:spPr>
          <a:xfrm>
            <a:off x="820738" y="3886200"/>
            <a:ext cx="10550525" cy="1887538"/>
          </a:xfrm>
        </p:spPr>
        <p:txBody>
          <a:bodyPr/>
          <a:lstStyle>
            <a:lvl1pPr marL="0" indent="0">
              <a:buFontTx/>
              <a:buNone/>
              <a:defRPr>
                <a:latin typeface="Gotham Book" pitchFamily="50" charset="0"/>
                <a:cs typeface="Gotham Book" pitchFamily="50" charset="0"/>
              </a:defRPr>
            </a:lvl1pPr>
          </a:lstStyle>
          <a:p>
            <a:pPr lvl="0"/>
            <a:r>
              <a:rPr lang="en-US"/>
              <a:t>Click to edit Master text styles</a:t>
            </a:r>
          </a:p>
        </p:txBody>
      </p:sp>
    </p:spTree>
    <p:extLst>
      <p:ext uri="{BB962C8B-B14F-4D97-AF65-F5344CB8AC3E}">
        <p14:creationId xmlns:p14="http://schemas.microsoft.com/office/powerpoint/2010/main" val="133245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C005-2251-1B43-A51C-8AF42FE2C894}"/>
              </a:ext>
            </a:extLst>
          </p:cNvPr>
          <p:cNvSpPr>
            <a:spLocks noGrp="1"/>
          </p:cNvSpPr>
          <p:nvPr>
            <p:ph type="ctrTitle"/>
          </p:nvPr>
        </p:nvSpPr>
        <p:spPr>
          <a:xfrm>
            <a:off x="840058" y="711201"/>
            <a:ext cx="10556073" cy="917970"/>
          </a:xfrm>
        </p:spPr>
        <p:txBody>
          <a:bodyPr anchor="t">
            <a:normAutofit/>
          </a:bodyPr>
          <a:lstStyle>
            <a:lvl1pPr algn="l">
              <a:defRPr sz="4000">
                <a:latin typeface="Gotham Medium" pitchFamily="2" charset="0"/>
                <a:cs typeface="Gotham Medium" pitchFamily="2"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9BD60FA6-4923-5854-AF10-4FB0A324B208}"/>
              </a:ext>
            </a:extLst>
          </p:cNvPr>
          <p:cNvSpPr>
            <a:spLocks noGrp="1"/>
          </p:cNvSpPr>
          <p:nvPr>
            <p:ph type="body" sz="quarter" idx="10"/>
          </p:nvPr>
        </p:nvSpPr>
        <p:spPr>
          <a:xfrm>
            <a:off x="817963" y="1761066"/>
            <a:ext cx="10578168" cy="4385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597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EFA3D-8F02-A6D5-0949-061000019C3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384F6412-731B-0E91-4D43-CB2E9DA93643}"/>
              </a:ext>
            </a:extLst>
          </p:cNvPr>
          <p:cNvSpPr>
            <a:spLocks noGrp="1"/>
          </p:cNvSpPr>
          <p:nvPr>
            <p:ph sz="quarter" idx="10"/>
          </p:nvPr>
        </p:nvSpPr>
        <p:spPr>
          <a:xfrm>
            <a:off x="838200" y="1783820"/>
            <a:ext cx="5359400" cy="4337579"/>
          </a:xfrm>
        </p:spPr>
        <p:txBody>
          <a:bodyPr>
            <a:normAutofit/>
          </a:bodyPr>
          <a:lstStyle>
            <a:lvl1pPr>
              <a:defRPr sz="2800"/>
            </a:lvl1pPr>
            <a:lvl2pPr>
              <a:defRPr sz="1800"/>
            </a:lvl2pPr>
            <a:lvl3pPr>
              <a:defRPr sz="1800"/>
            </a:lvl3pPr>
            <a:lvl4pPr>
              <a:defRPr sz="1800"/>
            </a:lvl4pPr>
            <a:lvl5pPr>
              <a:defRPr sz="1800"/>
            </a:lvl5pPr>
          </a:lstStyle>
          <a:p>
            <a:pPr lvl="0"/>
            <a:r>
              <a:rPr lang="en-US"/>
              <a:t>Click to edit Master text styles</a:t>
            </a:r>
          </a:p>
        </p:txBody>
      </p:sp>
      <p:sp>
        <p:nvSpPr>
          <p:cNvPr id="5" name="Content Placeholder 3">
            <a:extLst>
              <a:ext uri="{FF2B5EF4-FFF2-40B4-BE49-F238E27FC236}">
                <a16:creationId xmlns:a16="http://schemas.microsoft.com/office/drawing/2014/main" id="{15B00659-13A1-D7D4-E0F7-C8756AD45A4D}"/>
              </a:ext>
            </a:extLst>
          </p:cNvPr>
          <p:cNvSpPr>
            <a:spLocks noGrp="1"/>
          </p:cNvSpPr>
          <p:nvPr>
            <p:ph sz="quarter" idx="11"/>
          </p:nvPr>
        </p:nvSpPr>
        <p:spPr>
          <a:xfrm>
            <a:off x="6324601" y="1834621"/>
            <a:ext cx="5029200" cy="4191000"/>
          </a:xfrm>
        </p:spPr>
        <p:txBody>
          <a:bodyPr/>
          <a:lstStyle>
            <a:lvl2pPr marL="457200" indent="0">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4709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64C9-18EE-8683-F590-2AAE045CCCF9}"/>
              </a:ext>
            </a:extLst>
          </p:cNvPr>
          <p:cNvSpPr>
            <a:spLocks noGrp="1"/>
          </p:cNvSpPr>
          <p:nvPr>
            <p:ph type="title"/>
          </p:nvPr>
        </p:nvSpPr>
        <p:spPr>
          <a:xfrm>
            <a:off x="728133" y="2566459"/>
            <a:ext cx="10515600" cy="1937808"/>
          </a:xfrm>
        </p:spPr>
        <p:txBody>
          <a:bodyPr/>
          <a:lstStyle/>
          <a:p>
            <a:r>
              <a:rPr lang="en-US"/>
              <a:t>Click to edit Master title style</a:t>
            </a:r>
            <a:endParaRPr lang="en-US" dirty="0"/>
          </a:p>
        </p:txBody>
      </p:sp>
    </p:spTree>
    <p:extLst>
      <p:ext uri="{BB962C8B-B14F-4D97-AF65-F5344CB8AC3E}">
        <p14:creationId xmlns:p14="http://schemas.microsoft.com/office/powerpoint/2010/main" val="410448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26B349A-59C2-41B4-A972-2F59BA274A49}" type="datetimeFigureOut">
              <a:rPr lang="en-US" smtClean="0"/>
              <a:t>7/15/25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20AA2D-1BAC-4AE4-AA26-9C2A1F8D5EF1}" type="slidenum">
              <a:rPr lang="en-US" smtClean="0"/>
              <a:t>‹#›</a:t>
            </a:fld>
            <a:endParaRPr lang="en-US"/>
          </a:p>
        </p:txBody>
      </p:sp>
    </p:spTree>
    <p:extLst>
      <p:ext uri="{BB962C8B-B14F-4D97-AF65-F5344CB8AC3E}">
        <p14:creationId xmlns:p14="http://schemas.microsoft.com/office/powerpoint/2010/main" val="74343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99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00C006-E89A-8242-8AD6-34FBE40FD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69CC3E-4738-4240-A053-A2686FF13AA7}"/>
              </a:ext>
            </a:extLst>
          </p:cNvPr>
          <p:cNvSpPr>
            <a:spLocks noGrp="1"/>
          </p:cNvSpPr>
          <p:nvPr>
            <p:ph type="body" idx="1"/>
          </p:nvPr>
        </p:nvSpPr>
        <p:spPr>
          <a:xfrm>
            <a:off x="838200" y="1825625"/>
            <a:ext cx="10515600" cy="40929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ACB1121B-82C8-44B5-6AA8-E4FB3BEA3B94}"/>
              </a:ext>
            </a:extLst>
          </p:cNvPr>
          <p:cNvPicPr>
            <a:picLocks noChangeAspect="1"/>
          </p:cNvPicPr>
          <p:nvPr/>
        </p:nvPicPr>
        <p:blipFill>
          <a:blip r:embed="rId8"/>
          <a:srcRect/>
          <a:stretch/>
        </p:blipFill>
        <p:spPr>
          <a:xfrm>
            <a:off x="618729" y="6105527"/>
            <a:ext cx="3367740" cy="603908"/>
          </a:xfrm>
          <a:prstGeom prst="rect">
            <a:avLst/>
          </a:prstGeom>
        </p:spPr>
      </p:pic>
      <p:cxnSp>
        <p:nvCxnSpPr>
          <p:cNvPr id="16" name="Straight Connector 15">
            <a:extLst>
              <a:ext uri="{FF2B5EF4-FFF2-40B4-BE49-F238E27FC236}">
                <a16:creationId xmlns:a16="http://schemas.microsoft.com/office/drawing/2014/main" id="{AFE91314-AEE0-680D-D728-8E5B7B4189A3}"/>
              </a:ext>
            </a:extLst>
          </p:cNvPr>
          <p:cNvCxnSpPr/>
          <p:nvPr/>
        </p:nvCxnSpPr>
        <p:spPr>
          <a:xfrm>
            <a:off x="4098664" y="6327970"/>
            <a:ext cx="7255136" cy="0"/>
          </a:xfrm>
          <a:prstGeom prst="line">
            <a:avLst/>
          </a:prstGeom>
          <a:ln w="9525" cmpd="sng">
            <a:solidFill>
              <a:srgbClr val="929897"/>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53993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000" b="0" kern="1200">
          <a:solidFill>
            <a:schemeClr val="tx1"/>
          </a:solidFill>
          <a:latin typeface="Gotham Medium" pitchFamily="2" charset="0"/>
          <a:ea typeface="+mj-ea"/>
          <a:cs typeface="Gotham Medium"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otham Book" pitchFamily="2" charset="0"/>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Book" pitchFamily="2" charset="0"/>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Book" pitchFamily="2" charset="0"/>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pitchFamily="2" charset="0"/>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Fy3rUx_p9w"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2A581E-3AC9-F72D-6504-13DAA652DF75}"/>
              </a:ext>
            </a:extLst>
          </p:cNvPr>
          <p:cNvSpPr>
            <a:spLocks noGrp="1"/>
          </p:cNvSpPr>
          <p:nvPr>
            <p:ph type="title"/>
          </p:nvPr>
        </p:nvSpPr>
        <p:spPr/>
        <p:txBody>
          <a:bodyPr/>
          <a:lstStyle/>
          <a:p>
            <a:pPr algn="ctr"/>
            <a:r>
              <a:rPr lang="en-US" dirty="0"/>
              <a:t>Legislative Update 2025:</a:t>
            </a:r>
            <a:br>
              <a:rPr lang="en-US" dirty="0"/>
            </a:br>
            <a:r>
              <a:rPr lang="en-US" sz="4400" dirty="0"/>
              <a:t>Summary of Public Acts</a:t>
            </a:r>
          </a:p>
        </p:txBody>
      </p:sp>
      <p:sp>
        <p:nvSpPr>
          <p:cNvPr id="7" name="Text Placeholder 6">
            <a:extLst>
              <a:ext uri="{FF2B5EF4-FFF2-40B4-BE49-F238E27FC236}">
                <a16:creationId xmlns:a16="http://schemas.microsoft.com/office/drawing/2014/main" id="{0E2CFF6A-67FF-F168-E058-F6D0AD41AC51}"/>
              </a:ext>
            </a:extLst>
          </p:cNvPr>
          <p:cNvSpPr>
            <a:spLocks noGrp="1"/>
          </p:cNvSpPr>
          <p:nvPr>
            <p:ph type="body" sz="quarter" idx="10"/>
          </p:nvPr>
        </p:nvSpPr>
        <p:spPr/>
        <p:txBody>
          <a:bodyPr>
            <a:normAutofit/>
          </a:bodyPr>
          <a:lstStyle/>
          <a:p>
            <a:endParaRPr lang="en-US" sz="2000" dirty="0"/>
          </a:p>
          <a:p>
            <a:r>
              <a:rPr lang="en-US" sz="2000" dirty="0"/>
              <a:t>Prepared by:</a:t>
            </a:r>
          </a:p>
          <a:p>
            <a:r>
              <a:rPr lang="en-US" sz="2000" dirty="0"/>
              <a:t>John Waddell</a:t>
            </a:r>
          </a:p>
          <a:p>
            <a:r>
              <a:rPr lang="en-US" sz="2000" dirty="0"/>
              <a:t>MTAS Legal Consultant</a:t>
            </a:r>
          </a:p>
        </p:txBody>
      </p:sp>
    </p:spTree>
    <p:extLst>
      <p:ext uri="{BB962C8B-B14F-4D97-AF65-F5344CB8AC3E}">
        <p14:creationId xmlns:p14="http://schemas.microsoft.com/office/powerpoint/2010/main" val="2904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E344-1FDA-6B13-72E4-AC8144402FA2}"/>
              </a:ext>
            </a:extLst>
          </p:cNvPr>
          <p:cNvSpPr>
            <a:spLocks noGrp="1"/>
          </p:cNvSpPr>
          <p:nvPr>
            <p:ph type="ctrTitle"/>
          </p:nvPr>
        </p:nvSpPr>
        <p:spPr/>
        <p:txBody>
          <a:bodyPr/>
          <a:lstStyle/>
          <a:p>
            <a:r>
              <a:rPr lang="en-US" b="1" dirty="0"/>
              <a:t>P.C. 459 (SB1089/HB748) </a:t>
            </a:r>
            <a:endParaRPr lang="en-US" dirty="0"/>
          </a:p>
        </p:txBody>
      </p:sp>
      <p:sp>
        <p:nvSpPr>
          <p:cNvPr id="3" name="Text Placeholder 2">
            <a:extLst>
              <a:ext uri="{FF2B5EF4-FFF2-40B4-BE49-F238E27FC236}">
                <a16:creationId xmlns:a16="http://schemas.microsoft.com/office/drawing/2014/main" id="{0319EEB5-1257-A914-6636-5919544EF054}"/>
              </a:ext>
            </a:extLst>
          </p:cNvPr>
          <p:cNvSpPr>
            <a:spLocks noGrp="1"/>
          </p:cNvSpPr>
          <p:nvPr>
            <p:ph type="body" sz="quarter" idx="10"/>
          </p:nvPr>
        </p:nvSpPr>
        <p:spPr/>
        <p:txBody>
          <a:bodyPr/>
          <a:lstStyle/>
          <a:p>
            <a:pPr marL="0" indent="0">
              <a:buNone/>
            </a:pPr>
            <a:r>
              <a:rPr lang="en-US" dirty="0"/>
              <a:t>Increases from $1.00 to $2.00 the amount of funds from the court costs collected in municipal court cases that must be forwarded by the municipal court clerk to the state treasurer for deposit and credited to the account for the administrative office of the courts for the sole purpose of defraying the administrative director's expenses in providing training and continuing education courses for municipal court judges and municipal court clerks.</a:t>
            </a:r>
          </a:p>
          <a:p>
            <a:pPr marL="0" indent="0" algn="r">
              <a:buNone/>
            </a:pPr>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112876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2D00-F6AF-5B37-EAB5-D207879EB8CE}"/>
              </a:ext>
            </a:extLst>
          </p:cNvPr>
          <p:cNvSpPr>
            <a:spLocks noGrp="1"/>
          </p:cNvSpPr>
          <p:nvPr>
            <p:ph type="ctrTitle"/>
          </p:nvPr>
        </p:nvSpPr>
        <p:spPr/>
        <p:txBody>
          <a:bodyPr/>
          <a:lstStyle/>
          <a:p>
            <a:r>
              <a:rPr lang="en-US" b="1" dirty="0"/>
              <a:t>P.C. 487 (SB255/HB490)</a:t>
            </a:r>
            <a:r>
              <a:rPr lang="en-US" dirty="0"/>
              <a:t> </a:t>
            </a:r>
          </a:p>
        </p:txBody>
      </p:sp>
      <p:sp>
        <p:nvSpPr>
          <p:cNvPr id="3" name="Text Placeholder 2">
            <a:extLst>
              <a:ext uri="{FF2B5EF4-FFF2-40B4-BE49-F238E27FC236}">
                <a16:creationId xmlns:a16="http://schemas.microsoft.com/office/drawing/2014/main" id="{F924B5ED-3D28-8080-469D-E2D77141482C}"/>
              </a:ext>
            </a:extLst>
          </p:cNvPr>
          <p:cNvSpPr>
            <a:spLocks noGrp="1"/>
          </p:cNvSpPr>
          <p:nvPr>
            <p:ph type="body" sz="quarter" idx="10"/>
          </p:nvPr>
        </p:nvSpPr>
        <p:spPr>
          <a:xfrm>
            <a:off x="817963" y="1548000"/>
            <a:ext cx="10578168" cy="4598799"/>
          </a:xfrm>
        </p:spPr>
        <p:txBody>
          <a:bodyPr>
            <a:normAutofit fontScale="92500" lnSpcReduction="20000"/>
          </a:bodyPr>
          <a:lstStyle/>
          <a:p>
            <a:pPr marL="0" indent="0">
              <a:buNone/>
            </a:pPr>
            <a:r>
              <a:rPr lang="en-US" dirty="0"/>
              <a:t>Provides that a municipal judge who was duly elected or appointed to office prior to March 7, 2025, and who was qualified for such office at the time shall not be disqualified or removed from office due to a residency requirement during the term of office to which the judge was elected or appointed.  The judge will also be deemed a de facto officer whose acts, judgements and decisions are valid during their term.  The legislation also holds that the residency requirements set out in McNabb v. Harrison will only apply prospectively and begin with the next regularly scheduled election for a judge’s term. This legislation does not exempt a judge from any qualifications other than the residency requirement.  </a:t>
            </a:r>
          </a:p>
          <a:p>
            <a:pPr marL="0" indent="0" algn="r">
              <a:buNone/>
            </a:pPr>
            <a:endParaRPr lang="en-US" dirty="0"/>
          </a:p>
          <a:p>
            <a:pPr marL="0" indent="0" algn="r">
              <a:buNone/>
            </a:pPr>
            <a:r>
              <a:rPr lang="en-US" dirty="0"/>
              <a:t>Effective May 21, 2025.</a:t>
            </a:r>
          </a:p>
          <a:p>
            <a:endParaRPr lang="en-US" dirty="0"/>
          </a:p>
        </p:txBody>
      </p:sp>
    </p:spTree>
    <p:extLst>
      <p:ext uri="{BB962C8B-B14F-4D97-AF65-F5344CB8AC3E}">
        <p14:creationId xmlns:p14="http://schemas.microsoft.com/office/powerpoint/2010/main" val="105251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B85E-5106-E837-76A9-F99973E2134C}"/>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F391D683-8880-5F19-8254-9E87E1A5F7AD}"/>
              </a:ext>
            </a:extLst>
          </p:cNvPr>
          <p:cNvSpPr>
            <a:spLocks noGrp="1"/>
          </p:cNvSpPr>
          <p:nvPr>
            <p:ph type="body" sz="quarter" idx="10"/>
          </p:nvPr>
        </p:nvSpPr>
        <p:spPr/>
        <p:txBody>
          <a:bodyPr>
            <a:normAutofit/>
          </a:bodyPr>
          <a:lstStyle/>
          <a:p>
            <a:pPr marL="0" indent="0" algn="ctr">
              <a:buNone/>
            </a:pPr>
            <a:r>
              <a:rPr lang="en-US" sz="4400" b="1" dirty="0"/>
              <a:t>Criminal Offenses</a:t>
            </a:r>
          </a:p>
        </p:txBody>
      </p:sp>
    </p:spTree>
    <p:extLst>
      <p:ext uri="{BB962C8B-B14F-4D97-AF65-F5344CB8AC3E}">
        <p14:creationId xmlns:p14="http://schemas.microsoft.com/office/powerpoint/2010/main" val="262691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1E0F-EBC1-4D18-99B1-8C103F0E0A93}"/>
              </a:ext>
            </a:extLst>
          </p:cNvPr>
          <p:cNvSpPr>
            <a:spLocks noGrp="1"/>
          </p:cNvSpPr>
          <p:nvPr>
            <p:ph type="ctrTitle"/>
          </p:nvPr>
        </p:nvSpPr>
        <p:spPr/>
        <p:txBody>
          <a:bodyPr/>
          <a:lstStyle/>
          <a:p>
            <a:r>
              <a:rPr lang="en-US" b="1" dirty="0"/>
              <a:t>P.C. 88 (SB492/HB191)</a:t>
            </a:r>
            <a:r>
              <a:rPr lang="en-US" dirty="0"/>
              <a:t> </a:t>
            </a:r>
          </a:p>
        </p:txBody>
      </p:sp>
      <p:sp>
        <p:nvSpPr>
          <p:cNvPr id="3" name="Text Placeholder 2">
            <a:extLst>
              <a:ext uri="{FF2B5EF4-FFF2-40B4-BE49-F238E27FC236}">
                <a16:creationId xmlns:a16="http://schemas.microsoft.com/office/drawing/2014/main" id="{A0D46200-BF57-750C-7C12-BD334BBB7F0F}"/>
              </a:ext>
            </a:extLst>
          </p:cNvPr>
          <p:cNvSpPr>
            <a:spLocks noGrp="1"/>
          </p:cNvSpPr>
          <p:nvPr>
            <p:ph type="body" sz="quarter" idx="10"/>
          </p:nvPr>
        </p:nvSpPr>
        <p:spPr/>
        <p:txBody>
          <a:bodyPr/>
          <a:lstStyle/>
          <a:p>
            <a:pPr marL="0" indent="0">
              <a:buNone/>
            </a:pPr>
            <a:r>
              <a:rPr lang="en-US" dirty="0"/>
              <a:t>Creates a Class B misdemeanor for knowingly activating and pointing a laser pointer or other device utilizing a laser beam at a person driving an automobile, boat, aircraft, or any other motor vehicle. </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118693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1738-A0B5-8EBC-D9CB-C22286D3E58E}"/>
              </a:ext>
            </a:extLst>
          </p:cNvPr>
          <p:cNvSpPr>
            <a:spLocks noGrp="1"/>
          </p:cNvSpPr>
          <p:nvPr>
            <p:ph type="ctrTitle"/>
          </p:nvPr>
        </p:nvSpPr>
        <p:spPr/>
        <p:txBody>
          <a:bodyPr/>
          <a:lstStyle/>
          <a:p>
            <a:r>
              <a:rPr lang="en-US" b="1" dirty="0"/>
              <a:t>P.C.117 (SB704/HB786)</a:t>
            </a:r>
            <a:r>
              <a:rPr lang="en-US" dirty="0"/>
              <a:t> </a:t>
            </a:r>
          </a:p>
        </p:txBody>
      </p:sp>
      <p:sp>
        <p:nvSpPr>
          <p:cNvPr id="3" name="Text Placeholder 2">
            <a:extLst>
              <a:ext uri="{FF2B5EF4-FFF2-40B4-BE49-F238E27FC236}">
                <a16:creationId xmlns:a16="http://schemas.microsoft.com/office/drawing/2014/main" id="{27B006E7-CC8C-C0BE-93C7-21D9344842B8}"/>
              </a:ext>
            </a:extLst>
          </p:cNvPr>
          <p:cNvSpPr>
            <a:spLocks noGrp="1"/>
          </p:cNvSpPr>
          <p:nvPr>
            <p:ph type="body" sz="quarter" idx="10"/>
          </p:nvPr>
        </p:nvSpPr>
        <p:spPr/>
        <p:txBody>
          <a:bodyPr/>
          <a:lstStyle/>
          <a:p>
            <a:pPr marL="0" indent="0">
              <a:buNone/>
            </a:pPr>
            <a:r>
              <a:rPr lang="en-US" dirty="0"/>
              <a:t>Creates the Class B misdemeanor offenses of criminal impersonation of a transportation network company driver and criminal impersonation of a private passenger-for-hire vehicle driver. The penalty for criminal impersonation of a transportation network company driver can be increased to a Class E felony if that act occurs during the commission of a separate felony offense.</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3720738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EF46-80D5-837F-0D4E-F10815C58B88}"/>
              </a:ext>
            </a:extLst>
          </p:cNvPr>
          <p:cNvSpPr>
            <a:spLocks noGrp="1"/>
          </p:cNvSpPr>
          <p:nvPr>
            <p:ph type="ctrTitle"/>
          </p:nvPr>
        </p:nvSpPr>
        <p:spPr/>
        <p:txBody>
          <a:bodyPr/>
          <a:lstStyle/>
          <a:p>
            <a:r>
              <a:rPr lang="en-US" b="1" dirty="0"/>
              <a:t>P.C. 128 (SB1290/HB113)</a:t>
            </a:r>
            <a:r>
              <a:rPr lang="en-US" dirty="0"/>
              <a:t> </a:t>
            </a:r>
          </a:p>
        </p:txBody>
      </p:sp>
      <p:sp>
        <p:nvSpPr>
          <p:cNvPr id="3" name="Text Placeholder 2">
            <a:extLst>
              <a:ext uri="{FF2B5EF4-FFF2-40B4-BE49-F238E27FC236}">
                <a16:creationId xmlns:a16="http://schemas.microsoft.com/office/drawing/2014/main" id="{CED31F6C-6DDC-00AC-D879-600CA146EDCE}"/>
              </a:ext>
            </a:extLst>
          </p:cNvPr>
          <p:cNvSpPr>
            <a:spLocks noGrp="1"/>
          </p:cNvSpPr>
          <p:nvPr>
            <p:ph type="body" sz="quarter" idx="10"/>
          </p:nvPr>
        </p:nvSpPr>
        <p:spPr/>
        <p:txBody>
          <a:bodyPr/>
          <a:lstStyle/>
          <a:p>
            <a:pPr marL="0" indent="0">
              <a:buNone/>
            </a:pPr>
            <a:r>
              <a:rPr lang="en-US" dirty="0"/>
              <a:t>Makes permanent the exclusion of narcotic testing equipment used to determine whether a controlled substance contains a synthetic opioid, unless the narcotic testing equipment is possessed for purposes of the commission of a drug offense, from the definition of drug paraphernalia; removes the July 1, 2025, repeal date for that exclusion.</a:t>
            </a:r>
          </a:p>
          <a:p>
            <a:endParaRPr lang="en-US" dirty="0"/>
          </a:p>
          <a:p>
            <a:pPr marL="0" indent="0" algn="r">
              <a:buNone/>
            </a:pPr>
            <a:r>
              <a:rPr lang="en-US" dirty="0"/>
              <a:t>Effective April 3, 2025. </a:t>
            </a:r>
          </a:p>
          <a:p>
            <a:endParaRPr lang="en-US" dirty="0"/>
          </a:p>
        </p:txBody>
      </p:sp>
    </p:spTree>
    <p:extLst>
      <p:ext uri="{BB962C8B-B14F-4D97-AF65-F5344CB8AC3E}">
        <p14:creationId xmlns:p14="http://schemas.microsoft.com/office/powerpoint/2010/main" val="211040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34CF-CA21-2295-DA2D-65B8B4AB7F9D}"/>
              </a:ext>
            </a:extLst>
          </p:cNvPr>
          <p:cNvSpPr>
            <a:spLocks noGrp="1"/>
          </p:cNvSpPr>
          <p:nvPr>
            <p:ph type="ctrTitle"/>
          </p:nvPr>
        </p:nvSpPr>
        <p:spPr/>
        <p:txBody>
          <a:bodyPr/>
          <a:lstStyle/>
          <a:p>
            <a:r>
              <a:rPr lang="en-US" b="1" dirty="0"/>
              <a:t>P.C. 231 (SB940/HB995)</a:t>
            </a:r>
            <a:r>
              <a:rPr lang="en-US" dirty="0"/>
              <a:t> </a:t>
            </a:r>
          </a:p>
        </p:txBody>
      </p:sp>
      <p:sp>
        <p:nvSpPr>
          <p:cNvPr id="3" name="Text Placeholder 2">
            <a:extLst>
              <a:ext uri="{FF2B5EF4-FFF2-40B4-BE49-F238E27FC236}">
                <a16:creationId xmlns:a16="http://schemas.microsoft.com/office/drawing/2014/main" id="{82A172C9-2840-BAD3-0AA3-1B925B457460}"/>
              </a:ext>
            </a:extLst>
          </p:cNvPr>
          <p:cNvSpPr>
            <a:spLocks noGrp="1"/>
          </p:cNvSpPr>
          <p:nvPr>
            <p:ph type="body" sz="quarter" idx="10"/>
          </p:nvPr>
        </p:nvSpPr>
        <p:spPr/>
        <p:txBody>
          <a:bodyPr/>
          <a:lstStyle/>
          <a:p>
            <a:pPr marL="0" indent="0">
              <a:buNone/>
            </a:pPr>
            <a:r>
              <a:rPr lang="en-US" dirty="0"/>
              <a:t>Expands the immunity from prosecution for certain crimes when seeking medical assistance for a person experiencing, or believed to be experiencing, an overdose to include alcohol-related offenses. Also clarifies that overdose includes both drugs and alcohol.</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410808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D86E-C703-0DE6-7140-19535A15A0C1}"/>
              </a:ext>
            </a:extLst>
          </p:cNvPr>
          <p:cNvSpPr>
            <a:spLocks noGrp="1"/>
          </p:cNvSpPr>
          <p:nvPr>
            <p:ph type="ctrTitle"/>
          </p:nvPr>
        </p:nvSpPr>
        <p:spPr/>
        <p:txBody>
          <a:bodyPr/>
          <a:lstStyle/>
          <a:p>
            <a:r>
              <a:rPr lang="en-US" b="1" dirty="0"/>
              <a:t>P.C. 257 (SB741/HB769)</a:t>
            </a:r>
            <a:r>
              <a:rPr lang="en-US" dirty="0"/>
              <a:t> </a:t>
            </a:r>
          </a:p>
        </p:txBody>
      </p:sp>
      <p:sp>
        <p:nvSpPr>
          <p:cNvPr id="3" name="Text Placeholder 2">
            <a:extLst>
              <a:ext uri="{FF2B5EF4-FFF2-40B4-BE49-F238E27FC236}">
                <a16:creationId xmlns:a16="http://schemas.microsoft.com/office/drawing/2014/main" id="{EAE4A4F7-5E72-454D-AB3E-01437A1A29B2}"/>
              </a:ext>
            </a:extLst>
          </p:cNvPr>
          <p:cNvSpPr>
            <a:spLocks noGrp="1"/>
          </p:cNvSpPr>
          <p:nvPr>
            <p:ph type="body" sz="quarter" idx="10"/>
          </p:nvPr>
        </p:nvSpPr>
        <p:spPr>
          <a:xfrm>
            <a:off x="817963" y="1550504"/>
            <a:ext cx="10671672" cy="4596295"/>
          </a:xfrm>
        </p:spPr>
        <p:txBody>
          <a:bodyPr>
            <a:normAutofit fontScale="92500" lnSpcReduction="10000"/>
          </a:bodyPr>
          <a:lstStyle/>
          <a:p>
            <a:pPr marL="0" indent="0">
              <a:buNone/>
            </a:pPr>
            <a:r>
              <a:rPr lang="en-US" dirty="0"/>
              <a:t>Creates a criminal offense of possessing, distributing, or producing technology, software, or digital tools designed for the purpose of creating material that includes a minor engaged in sexual activity or simulated sexual activity that is patently offensive.  The legislation establishes relevant factors to be considered in determining whether artificial technology, software, or digital tools are used or possessed with intent to create material that includes a minor engaged in sexual activity or simulated sexual activity that is patently offensive.  Examples of those factors include but are not limited to expert testimony, statements of the defendant, and instructions provided with the technology.</a:t>
            </a:r>
          </a:p>
          <a:p>
            <a:pPr marL="0" indent="0" algn="r">
              <a:buNone/>
            </a:pPr>
            <a:r>
              <a:rPr lang="en-US" dirty="0"/>
              <a:t>Effective July 1, 2025.</a:t>
            </a:r>
          </a:p>
          <a:p>
            <a:endParaRPr lang="en-US" dirty="0"/>
          </a:p>
        </p:txBody>
      </p:sp>
    </p:spTree>
    <p:extLst>
      <p:ext uri="{BB962C8B-B14F-4D97-AF65-F5344CB8AC3E}">
        <p14:creationId xmlns:p14="http://schemas.microsoft.com/office/powerpoint/2010/main" val="129477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4721-793C-5EE5-5523-5ADE5AC5248D}"/>
              </a:ext>
            </a:extLst>
          </p:cNvPr>
          <p:cNvSpPr>
            <a:spLocks noGrp="1"/>
          </p:cNvSpPr>
          <p:nvPr>
            <p:ph type="ctrTitle"/>
          </p:nvPr>
        </p:nvSpPr>
        <p:spPr/>
        <p:txBody>
          <a:bodyPr/>
          <a:lstStyle/>
          <a:p>
            <a:r>
              <a:rPr lang="en-US" b="1" dirty="0"/>
              <a:t>P.C. 288 (SB1086/HB749) </a:t>
            </a:r>
            <a:endParaRPr lang="en-US" dirty="0"/>
          </a:p>
        </p:txBody>
      </p:sp>
      <p:sp>
        <p:nvSpPr>
          <p:cNvPr id="3" name="Text Placeholder 2">
            <a:extLst>
              <a:ext uri="{FF2B5EF4-FFF2-40B4-BE49-F238E27FC236}">
                <a16:creationId xmlns:a16="http://schemas.microsoft.com/office/drawing/2014/main" id="{B8A8CE09-1C48-4945-0545-CDD425FA908B}"/>
              </a:ext>
            </a:extLst>
          </p:cNvPr>
          <p:cNvSpPr>
            <a:spLocks noGrp="1"/>
          </p:cNvSpPr>
          <p:nvPr>
            <p:ph type="body" sz="quarter" idx="10"/>
          </p:nvPr>
        </p:nvSpPr>
        <p:spPr/>
        <p:txBody>
          <a:bodyPr/>
          <a:lstStyle/>
          <a:p>
            <a:pPr marL="0" indent="0">
              <a:buNone/>
            </a:pPr>
            <a:r>
              <a:rPr lang="en-US" dirty="0"/>
              <a:t>Creates the Class B misdemeanor offense of operating a motor vehicle in this state with an invalid driver license; designates out-of-state driver licenses issued exclusively to illegal aliens as invalid driver licenses in this state.</a:t>
            </a:r>
          </a:p>
          <a:p>
            <a:endParaRPr lang="en-US" dirty="0"/>
          </a:p>
          <a:p>
            <a:pPr marL="0" indent="0" algn="r">
              <a:buNone/>
            </a:pPr>
            <a:r>
              <a:rPr lang="en-US" dirty="0"/>
              <a:t>Effective July 1, 2025. </a:t>
            </a:r>
          </a:p>
        </p:txBody>
      </p:sp>
    </p:spTree>
    <p:extLst>
      <p:ext uri="{BB962C8B-B14F-4D97-AF65-F5344CB8AC3E}">
        <p14:creationId xmlns:p14="http://schemas.microsoft.com/office/powerpoint/2010/main" val="3104607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BF82-7BBE-ECD0-65C0-76C9FB4420F8}"/>
              </a:ext>
            </a:extLst>
          </p:cNvPr>
          <p:cNvSpPr>
            <a:spLocks noGrp="1"/>
          </p:cNvSpPr>
          <p:nvPr>
            <p:ph type="ctrTitle"/>
          </p:nvPr>
        </p:nvSpPr>
        <p:spPr/>
        <p:txBody>
          <a:bodyPr/>
          <a:lstStyle/>
          <a:p>
            <a:r>
              <a:rPr lang="en-US" b="1" dirty="0"/>
              <a:t>P.C. 522 (SB1296/HB1314)</a:t>
            </a:r>
            <a:r>
              <a:rPr lang="en-US" dirty="0"/>
              <a:t> </a:t>
            </a:r>
          </a:p>
        </p:txBody>
      </p:sp>
      <p:sp>
        <p:nvSpPr>
          <p:cNvPr id="3" name="Text Placeholder 2">
            <a:extLst>
              <a:ext uri="{FF2B5EF4-FFF2-40B4-BE49-F238E27FC236}">
                <a16:creationId xmlns:a16="http://schemas.microsoft.com/office/drawing/2014/main" id="{ADBEE90B-A259-C80C-8EAB-05E3D784DE0B}"/>
              </a:ext>
            </a:extLst>
          </p:cNvPr>
          <p:cNvSpPr>
            <a:spLocks noGrp="1"/>
          </p:cNvSpPr>
          <p:nvPr>
            <p:ph type="body" sz="quarter" idx="10"/>
          </p:nvPr>
        </p:nvSpPr>
        <p:spPr/>
        <p:txBody>
          <a:bodyPr/>
          <a:lstStyle/>
          <a:p>
            <a:pPr marL="0" indent="0">
              <a:buNone/>
            </a:pPr>
            <a:r>
              <a:rPr lang="en-US" dirty="0"/>
              <a:t>Creates the criminal offenses of threatening to commit an act of mass violence and posting on a publicly accessible website the telephone number or home address of an individual with the intent to cause harm or a threat of harm to the individual or a member of the individual's family or household. These offenses vary in level of punishment based on the facts of the situation.</a:t>
            </a:r>
          </a:p>
          <a:p>
            <a:endParaRPr lang="en-US" dirty="0"/>
          </a:p>
          <a:p>
            <a:pPr marL="0" indent="0" algn="r">
              <a:buNone/>
            </a:pPr>
            <a:r>
              <a:rPr lang="en-US" dirty="0"/>
              <a:t>Effective July 1, 2025.</a:t>
            </a:r>
          </a:p>
          <a:p>
            <a:pPr marL="0" indent="0">
              <a:buNone/>
            </a:pPr>
            <a:endParaRPr lang="en-US" dirty="0"/>
          </a:p>
        </p:txBody>
      </p:sp>
    </p:spTree>
    <p:extLst>
      <p:ext uri="{BB962C8B-B14F-4D97-AF65-F5344CB8AC3E}">
        <p14:creationId xmlns:p14="http://schemas.microsoft.com/office/powerpoint/2010/main" val="263162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F811F-B565-0C10-7879-4405C467C88E}"/>
              </a:ext>
            </a:extLst>
          </p:cNvPr>
          <p:cNvSpPr>
            <a:spLocks noGrp="1"/>
          </p:cNvSpPr>
          <p:nvPr>
            <p:ph type="ctrTitle"/>
          </p:nvPr>
        </p:nvSpPr>
        <p:spPr/>
        <p:txBody>
          <a:bodyPr/>
          <a:lstStyle/>
          <a:p>
            <a:endParaRPr lang="en-US" dirty="0"/>
          </a:p>
        </p:txBody>
      </p:sp>
      <p:sp>
        <p:nvSpPr>
          <p:cNvPr id="5" name="Text Placeholder 4">
            <a:extLst>
              <a:ext uri="{FF2B5EF4-FFF2-40B4-BE49-F238E27FC236}">
                <a16:creationId xmlns:a16="http://schemas.microsoft.com/office/drawing/2014/main" id="{78E855FA-A5E6-774E-07BA-4EE9BF66FB0E}"/>
              </a:ext>
            </a:extLst>
          </p:cNvPr>
          <p:cNvSpPr>
            <a:spLocks noGrp="1"/>
          </p:cNvSpPr>
          <p:nvPr>
            <p:ph type="body" sz="quarter" idx="10"/>
          </p:nvPr>
        </p:nvSpPr>
        <p:spPr/>
        <p:txBody>
          <a:bodyPr/>
          <a:lstStyle/>
          <a:p>
            <a:pPr marL="0" indent="0" algn="ctr">
              <a:buNone/>
            </a:pPr>
            <a:r>
              <a:rPr lang="en-US" dirty="0"/>
              <a:t>WARNING</a:t>
            </a:r>
          </a:p>
          <a:p>
            <a:pPr marL="0" indent="0" algn="ctr">
              <a:buNone/>
            </a:pPr>
            <a:r>
              <a:rPr lang="en-US" dirty="0"/>
              <a:t>Users of this publication are cautioned that much judgement is involved in determining which Public Acts to summarize and how to summarize them. Before taking action or giving advice based upon any Public Act summarized here, one should consult the Act itself and not rely on the summary.</a:t>
            </a:r>
          </a:p>
        </p:txBody>
      </p:sp>
    </p:spTree>
    <p:extLst>
      <p:ext uri="{BB962C8B-B14F-4D97-AF65-F5344CB8AC3E}">
        <p14:creationId xmlns:p14="http://schemas.microsoft.com/office/powerpoint/2010/main" val="3379317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3A76-22B8-5E8B-CAA5-19F634011753}"/>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AD642C32-8B49-E4C9-26BD-B20F0652CCB5}"/>
              </a:ext>
            </a:extLst>
          </p:cNvPr>
          <p:cNvSpPr>
            <a:spLocks noGrp="1"/>
          </p:cNvSpPr>
          <p:nvPr>
            <p:ph type="body" sz="quarter" idx="10"/>
          </p:nvPr>
        </p:nvSpPr>
        <p:spPr/>
        <p:txBody>
          <a:bodyPr>
            <a:normAutofit/>
          </a:bodyPr>
          <a:lstStyle/>
          <a:p>
            <a:pPr marL="0" indent="0" algn="ctr">
              <a:buNone/>
            </a:pPr>
            <a:r>
              <a:rPr lang="en-US" sz="4400" b="1" dirty="0"/>
              <a:t>Education</a:t>
            </a:r>
          </a:p>
        </p:txBody>
      </p:sp>
    </p:spTree>
    <p:extLst>
      <p:ext uri="{BB962C8B-B14F-4D97-AF65-F5344CB8AC3E}">
        <p14:creationId xmlns:p14="http://schemas.microsoft.com/office/powerpoint/2010/main" val="801373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1F53-A813-BCE6-29DE-AAAED688BB98}"/>
              </a:ext>
            </a:extLst>
          </p:cNvPr>
          <p:cNvSpPr>
            <a:spLocks noGrp="1"/>
          </p:cNvSpPr>
          <p:nvPr>
            <p:ph type="ctrTitle"/>
          </p:nvPr>
        </p:nvSpPr>
        <p:spPr/>
        <p:txBody>
          <a:bodyPr/>
          <a:lstStyle/>
          <a:p>
            <a:r>
              <a:rPr lang="en-US" b="1" dirty="0"/>
              <a:t>P.C. 103 (SB897/HB932)</a:t>
            </a:r>
            <a:r>
              <a:rPr lang="en-US" dirty="0"/>
              <a:t> </a:t>
            </a:r>
          </a:p>
        </p:txBody>
      </p:sp>
      <p:sp>
        <p:nvSpPr>
          <p:cNvPr id="3" name="Text Placeholder 2">
            <a:extLst>
              <a:ext uri="{FF2B5EF4-FFF2-40B4-BE49-F238E27FC236}">
                <a16:creationId xmlns:a16="http://schemas.microsoft.com/office/drawing/2014/main" id="{B2D03992-D62E-C774-133C-BB4C29EB5173}"/>
              </a:ext>
            </a:extLst>
          </p:cNvPr>
          <p:cNvSpPr>
            <a:spLocks noGrp="1"/>
          </p:cNvSpPr>
          <p:nvPr>
            <p:ph type="body" sz="quarter" idx="10"/>
          </p:nvPr>
        </p:nvSpPr>
        <p:spPr/>
        <p:txBody>
          <a:bodyPr>
            <a:normAutofit lnSpcReduction="10000"/>
          </a:bodyPr>
          <a:lstStyle/>
          <a:p>
            <a:pPr marL="0" indent="0">
              <a:buNone/>
            </a:pPr>
            <a:r>
              <a:rPr lang="en-US" dirty="0"/>
              <a:t>Requires local school boards and public charter school governing bodies to adopt and implement a wireless communication device policy that prohibits a student from using such devices during instructional time.  The legislation allows a teacher to withhold a student’s device for violations of the policy.  There are exceptions that must be included in the policy that include but are not limited to emergencies, the device being used for educational purposes, or if it is a part of a student’s 504 or individual learning plan.</a:t>
            </a:r>
          </a:p>
          <a:p>
            <a:pPr marL="0" indent="0" algn="r">
              <a:buNone/>
            </a:pPr>
            <a:r>
              <a:rPr lang="en-US" dirty="0"/>
              <a:t>Effective July 1, 2025.</a:t>
            </a:r>
          </a:p>
          <a:p>
            <a:endParaRPr lang="en-US" dirty="0"/>
          </a:p>
        </p:txBody>
      </p:sp>
    </p:spTree>
    <p:extLst>
      <p:ext uri="{BB962C8B-B14F-4D97-AF65-F5344CB8AC3E}">
        <p14:creationId xmlns:p14="http://schemas.microsoft.com/office/powerpoint/2010/main" val="478321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3E97-561F-8E0D-D65C-CA8A4F413C92}"/>
              </a:ext>
            </a:extLst>
          </p:cNvPr>
          <p:cNvSpPr>
            <a:spLocks noGrp="1"/>
          </p:cNvSpPr>
          <p:nvPr>
            <p:ph type="ctrTitle"/>
          </p:nvPr>
        </p:nvSpPr>
        <p:spPr/>
        <p:txBody>
          <a:bodyPr/>
          <a:lstStyle/>
          <a:p>
            <a:r>
              <a:rPr lang="en-US" b="1" dirty="0"/>
              <a:t>P.C. 165 (SB344/HB506)</a:t>
            </a:r>
            <a:r>
              <a:rPr lang="en-US" dirty="0"/>
              <a:t> </a:t>
            </a:r>
          </a:p>
        </p:txBody>
      </p:sp>
      <p:sp>
        <p:nvSpPr>
          <p:cNvPr id="3" name="Text Placeholder 2">
            <a:extLst>
              <a:ext uri="{FF2B5EF4-FFF2-40B4-BE49-F238E27FC236}">
                <a16:creationId xmlns:a16="http://schemas.microsoft.com/office/drawing/2014/main" id="{C43844F9-646D-EF90-39B2-848B5AAE4071}"/>
              </a:ext>
            </a:extLst>
          </p:cNvPr>
          <p:cNvSpPr>
            <a:spLocks noGrp="1"/>
          </p:cNvSpPr>
          <p:nvPr>
            <p:ph type="body" sz="quarter" idx="10"/>
          </p:nvPr>
        </p:nvSpPr>
        <p:spPr/>
        <p:txBody>
          <a:bodyPr/>
          <a:lstStyle/>
          <a:p>
            <a:pPr marL="0" indent="0">
              <a:buNone/>
            </a:pPr>
            <a:r>
              <a:rPr lang="en-US" dirty="0"/>
              <a:t>Requires at least one full-time employee at each school under the jurisdiction of an LEA or public charter school to annually receive training in seizure safety and first aid.  The LEA or employee are not liable for any personal injury that results from an act or omission of the employee who is trained unless the act or omission is willful or wanton misconduct or gross negligence.  </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3103292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EDCE-A358-AF0B-8CE0-1F397BB27510}"/>
              </a:ext>
            </a:extLst>
          </p:cNvPr>
          <p:cNvSpPr>
            <a:spLocks noGrp="1"/>
          </p:cNvSpPr>
          <p:nvPr>
            <p:ph type="ctrTitle"/>
          </p:nvPr>
        </p:nvSpPr>
        <p:spPr/>
        <p:txBody>
          <a:bodyPr/>
          <a:lstStyle/>
          <a:p>
            <a:r>
              <a:rPr lang="en-US" b="1" dirty="0"/>
              <a:t>P.C. 215 (SB946/HB1088)</a:t>
            </a:r>
            <a:r>
              <a:rPr lang="en-US" dirty="0"/>
              <a:t> </a:t>
            </a:r>
          </a:p>
        </p:txBody>
      </p:sp>
      <p:sp>
        <p:nvSpPr>
          <p:cNvPr id="3" name="Text Placeholder 2">
            <a:extLst>
              <a:ext uri="{FF2B5EF4-FFF2-40B4-BE49-F238E27FC236}">
                <a16:creationId xmlns:a16="http://schemas.microsoft.com/office/drawing/2014/main" id="{B4A6FC9C-8472-751A-CA2F-B2AEFAB1843C}"/>
              </a:ext>
            </a:extLst>
          </p:cNvPr>
          <p:cNvSpPr>
            <a:spLocks noGrp="1"/>
          </p:cNvSpPr>
          <p:nvPr>
            <p:ph type="body" sz="quarter" idx="10"/>
          </p:nvPr>
        </p:nvSpPr>
        <p:spPr>
          <a:xfrm>
            <a:off x="483476" y="1534510"/>
            <a:ext cx="10912655" cy="4612289"/>
          </a:xfrm>
        </p:spPr>
        <p:txBody>
          <a:bodyPr>
            <a:normAutofit fontScale="92500" lnSpcReduction="10000"/>
          </a:bodyPr>
          <a:lstStyle/>
          <a:p>
            <a:pPr marL="0" indent="0">
              <a:buNone/>
            </a:pPr>
            <a:r>
              <a:rPr lang="en-US" dirty="0"/>
              <a:t>Requires an LEA that receives credible information regarding a threat of violence or significantly disruptive behavior directed toward, or occurring on the grounds of a public school in the LEA, and that reports the threat or disruptive behavior to a state or local law enforcement agency, to notify the parents and guardians of students enrolled in the public school of the same threat or disruptive behavior within 48 hours of the LEA making its report to law enforcement.  This includes if a report is made to a School Resource Officer and that officer reports that to their law enforcement agency.  Also requires school boards to report on the numbers of reports that have been made that fall under this legislation in that quarter at their meetings.</a:t>
            </a:r>
          </a:p>
          <a:p>
            <a:pPr marL="0" indent="0" algn="r">
              <a:buNone/>
            </a:pPr>
            <a:r>
              <a:rPr lang="en-US" dirty="0"/>
              <a:t>Effective April 15, 2025.</a:t>
            </a:r>
          </a:p>
          <a:p>
            <a:endParaRPr lang="en-US" dirty="0"/>
          </a:p>
        </p:txBody>
      </p:sp>
    </p:spTree>
    <p:extLst>
      <p:ext uri="{BB962C8B-B14F-4D97-AF65-F5344CB8AC3E}">
        <p14:creationId xmlns:p14="http://schemas.microsoft.com/office/powerpoint/2010/main" val="1493558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0F57-92FC-E547-A555-888C0A870A2C}"/>
              </a:ext>
            </a:extLst>
          </p:cNvPr>
          <p:cNvSpPr>
            <a:spLocks noGrp="1"/>
          </p:cNvSpPr>
          <p:nvPr>
            <p:ph type="ctrTitle"/>
          </p:nvPr>
        </p:nvSpPr>
        <p:spPr/>
        <p:txBody>
          <a:bodyPr/>
          <a:lstStyle/>
          <a:p>
            <a:r>
              <a:rPr lang="en-US" b="1" dirty="0"/>
              <a:t>P.C. 244 (SB290/HB764)</a:t>
            </a:r>
            <a:r>
              <a:rPr lang="en-US" dirty="0"/>
              <a:t> </a:t>
            </a:r>
          </a:p>
        </p:txBody>
      </p:sp>
      <p:sp>
        <p:nvSpPr>
          <p:cNvPr id="3" name="Text Placeholder 2">
            <a:extLst>
              <a:ext uri="{FF2B5EF4-FFF2-40B4-BE49-F238E27FC236}">
                <a16:creationId xmlns:a16="http://schemas.microsoft.com/office/drawing/2014/main" id="{2D9C250B-C690-47E3-1095-1821361295F8}"/>
              </a:ext>
            </a:extLst>
          </p:cNvPr>
          <p:cNvSpPr>
            <a:spLocks noGrp="1"/>
          </p:cNvSpPr>
          <p:nvPr>
            <p:ph type="body" sz="quarter" idx="10"/>
          </p:nvPr>
        </p:nvSpPr>
        <p:spPr/>
        <p:txBody>
          <a:bodyPr/>
          <a:lstStyle/>
          <a:p>
            <a:pPr marL="0" indent="0">
              <a:buNone/>
            </a:pPr>
            <a:r>
              <a:rPr lang="en-US" dirty="0"/>
              <a:t>Specifies that certain physical searches of students and searches of lockers, vehicles, and other property must be conducted by a school resource officer. Requires the department of education to provide training to LEAs related to the rights of students related to these searches.</a:t>
            </a:r>
          </a:p>
          <a:p>
            <a:pPr marL="0" indent="0" algn="r">
              <a:buNone/>
            </a:pPr>
            <a:endParaRPr lang="en-US" dirty="0"/>
          </a:p>
          <a:p>
            <a:pPr marL="0" indent="0" algn="r">
              <a:buNone/>
            </a:pPr>
            <a:r>
              <a:rPr lang="en-US" dirty="0"/>
              <a:t>				Effective April 24, 2025, for the creation of training and for all </a:t>
            </a:r>
          </a:p>
          <a:p>
            <a:pPr marL="0" indent="0" algn="r">
              <a:buNone/>
            </a:pPr>
            <a:r>
              <a:rPr lang="en-US" dirty="0"/>
              <a:t>other purposes July 1, 2025.</a:t>
            </a:r>
          </a:p>
          <a:p>
            <a:endParaRPr lang="en-US" dirty="0"/>
          </a:p>
        </p:txBody>
      </p:sp>
    </p:spTree>
    <p:extLst>
      <p:ext uri="{BB962C8B-B14F-4D97-AF65-F5344CB8AC3E}">
        <p14:creationId xmlns:p14="http://schemas.microsoft.com/office/powerpoint/2010/main" val="391069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E4F4-0D01-7A9F-4039-82422D57B2AA}"/>
              </a:ext>
            </a:extLst>
          </p:cNvPr>
          <p:cNvSpPr>
            <a:spLocks noGrp="1"/>
          </p:cNvSpPr>
          <p:nvPr>
            <p:ph type="ctrTitle"/>
          </p:nvPr>
        </p:nvSpPr>
        <p:spPr/>
        <p:txBody>
          <a:bodyPr/>
          <a:lstStyle/>
          <a:p>
            <a:r>
              <a:rPr lang="en-US" b="1" dirty="0"/>
              <a:t>P.C. 299 (SB408/HB534)</a:t>
            </a:r>
            <a:r>
              <a:rPr lang="en-US" dirty="0"/>
              <a:t> </a:t>
            </a:r>
          </a:p>
        </p:txBody>
      </p:sp>
      <p:sp>
        <p:nvSpPr>
          <p:cNvPr id="3" name="Text Placeholder 2">
            <a:extLst>
              <a:ext uri="{FF2B5EF4-FFF2-40B4-BE49-F238E27FC236}">
                <a16:creationId xmlns:a16="http://schemas.microsoft.com/office/drawing/2014/main" id="{DFD7174F-3895-624D-226B-7355C9CC2C63}"/>
              </a:ext>
            </a:extLst>
          </p:cNvPr>
          <p:cNvSpPr>
            <a:spLocks noGrp="1"/>
          </p:cNvSpPr>
          <p:nvPr>
            <p:ph type="body" sz="quarter" idx="10"/>
          </p:nvPr>
        </p:nvSpPr>
        <p:spPr/>
        <p:txBody>
          <a:bodyPr>
            <a:normAutofit lnSpcReduction="10000"/>
          </a:bodyPr>
          <a:lstStyle/>
          <a:p>
            <a:pPr marL="0" indent="0">
              <a:buNone/>
            </a:pPr>
            <a:r>
              <a:rPr lang="en-US" dirty="0"/>
              <a:t>Prohibits governmental entities or local boards of education from extending immunity granted to the local government to independent school bus contractors rather than independent school bus owners and operators for providing school-related transportation services.  The legislation also requires liability insurance coverage in a contract or agreement between a local board of education and an independent school bus contractor for such services to be in an amount sufficient to satisfy applicable law.</a:t>
            </a:r>
          </a:p>
          <a:p>
            <a:pPr marL="0" indent="0" algn="r">
              <a:buNone/>
            </a:pPr>
            <a:r>
              <a:rPr lang="en-US" dirty="0"/>
              <a:t>Effective May 1, 2025.</a:t>
            </a:r>
          </a:p>
          <a:p>
            <a:endParaRPr lang="en-US" dirty="0"/>
          </a:p>
        </p:txBody>
      </p:sp>
    </p:spTree>
    <p:extLst>
      <p:ext uri="{BB962C8B-B14F-4D97-AF65-F5344CB8AC3E}">
        <p14:creationId xmlns:p14="http://schemas.microsoft.com/office/powerpoint/2010/main" val="215054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15F6F-82D3-CCBB-3092-C6D09E81FC1E}"/>
              </a:ext>
            </a:extLst>
          </p:cNvPr>
          <p:cNvSpPr>
            <a:spLocks noGrp="1"/>
          </p:cNvSpPr>
          <p:nvPr>
            <p:ph type="ctrTitle"/>
          </p:nvPr>
        </p:nvSpPr>
        <p:spPr/>
        <p:txBody>
          <a:bodyPr/>
          <a:lstStyle/>
          <a:p>
            <a:r>
              <a:rPr lang="en-US" b="1" dirty="0"/>
              <a:t>P.C. 453 (SB937/HB1270)</a:t>
            </a:r>
            <a:r>
              <a:rPr lang="en-US" dirty="0"/>
              <a:t> </a:t>
            </a:r>
          </a:p>
        </p:txBody>
      </p:sp>
      <p:sp>
        <p:nvSpPr>
          <p:cNvPr id="3" name="Text Placeholder 2">
            <a:extLst>
              <a:ext uri="{FF2B5EF4-FFF2-40B4-BE49-F238E27FC236}">
                <a16:creationId xmlns:a16="http://schemas.microsoft.com/office/drawing/2014/main" id="{B510A7EA-E3A6-0EBD-2D4A-9ABDF597FB2B}"/>
              </a:ext>
            </a:extLst>
          </p:cNvPr>
          <p:cNvSpPr>
            <a:spLocks noGrp="1"/>
          </p:cNvSpPr>
          <p:nvPr>
            <p:ph type="body" sz="quarter" idx="10"/>
          </p:nvPr>
        </p:nvSpPr>
        <p:spPr>
          <a:xfrm>
            <a:off x="817963" y="1504800"/>
            <a:ext cx="10578168" cy="4641999"/>
          </a:xfrm>
        </p:spPr>
        <p:txBody>
          <a:bodyPr>
            <a:normAutofit lnSpcReduction="10000"/>
          </a:bodyPr>
          <a:lstStyle/>
          <a:p>
            <a:pPr marL="0" indent="0">
              <a:buNone/>
            </a:pPr>
            <a:r>
              <a:rPr lang="en-US" dirty="0"/>
              <a:t>Specifies that certain individuals are not required to use another's preferred name or pronoun, if the preferred name or pronoun is not consistent with the individual's legal name or sex, and insulates certain individuals from civil liability for using, or refusing to use, certain names or pronouns in reference to another. The legislation allows a civil action to be filed against certain employers and public schools that implement certain preferred pronoun policies or that allow certain names or pronouns to be used in reference to an unemancipated minor without first obtaining parental consent.</a:t>
            </a:r>
          </a:p>
          <a:p>
            <a:pPr marL="0" indent="0" algn="r">
              <a:buNone/>
            </a:pPr>
            <a:r>
              <a:rPr lang="en-US" dirty="0"/>
              <a:t>Effective May 9, 2025.</a:t>
            </a:r>
          </a:p>
          <a:p>
            <a:endParaRPr lang="en-US" dirty="0"/>
          </a:p>
        </p:txBody>
      </p:sp>
    </p:spTree>
    <p:extLst>
      <p:ext uri="{BB962C8B-B14F-4D97-AF65-F5344CB8AC3E}">
        <p14:creationId xmlns:p14="http://schemas.microsoft.com/office/powerpoint/2010/main" val="1793989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936D-93C3-804F-8C97-5C38EEADBE91}"/>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BD934501-9866-EB46-D280-B34FFE2365F7}"/>
              </a:ext>
            </a:extLst>
          </p:cNvPr>
          <p:cNvSpPr>
            <a:spLocks noGrp="1"/>
          </p:cNvSpPr>
          <p:nvPr>
            <p:ph type="body" sz="quarter" idx="10"/>
          </p:nvPr>
        </p:nvSpPr>
        <p:spPr/>
        <p:txBody>
          <a:bodyPr>
            <a:normAutofit/>
          </a:bodyPr>
          <a:lstStyle/>
          <a:p>
            <a:pPr marL="0" indent="0" algn="ctr">
              <a:buNone/>
            </a:pPr>
            <a:r>
              <a:rPr lang="en-US" sz="4400" b="1" dirty="0"/>
              <a:t>Elections</a:t>
            </a:r>
          </a:p>
        </p:txBody>
      </p:sp>
    </p:spTree>
    <p:extLst>
      <p:ext uri="{BB962C8B-B14F-4D97-AF65-F5344CB8AC3E}">
        <p14:creationId xmlns:p14="http://schemas.microsoft.com/office/powerpoint/2010/main" val="91032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07B5-DD76-C419-F3E3-074307253388}"/>
              </a:ext>
            </a:extLst>
          </p:cNvPr>
          <p:cNvSpPr>
            <a:spLocks noGrp="1"/>
          </p:cNvSpPr>
          <p:nvPr>
            <p:ph type="ctrTitle"/>
          </p:nvPr>
        </p:nvSpPr>
        <p:spPr/>
        <p:txBody>
          <a:bodyPr/>
          <a:lstStyle/>
          <a:p>
            <a:r>
              <a:rPr lang="en-US" b="1" dirty="0"/>
              <a:t>P.C. 187 (SB179/HB23) </a:t>
            </a:r>
            <a:endParaRPr lang="en-US" dirty="0"/>
          </a:p>
        </p:txBody>
      </p:sp>
      <p:sp>
        <p:nvSpPr>
          <p:cNvPr id="3" name="Text Placeholder 2">
            <a:extLst>
              <a:ext uri="{FF2B5EF4-FFF2-40B4-BE49-F238E27FC236}">
                <a16:creationId xmlns:a16="http://schemas.microsoft.com/office/drawing/2014/main" id="{2546EBD9-2F83-DF2D-1CEF-7199A4D231D6}"/>
              </a:ext>
            </a:extLst>
          </p:cNvPr>
          <p:cNvSpPr>
            <a:spLocks noGrp="1"/>
          </p:cNvSpPr>
          <p:nvPr>
            <p:ph type="body" sz="quarter" idx="10"/>
          </p:nvPr>
        </p:nvSpPr>
        <p:spPr/>
        <p:txBody>
          <a:bodyPr/>
          <a:lstStyle/>
          <a:p>
            <a:pPr marL="0" indent="0">
              <a:buNone/>
            </a:pPr>
            <a:r>
              <a:rPr lang="en-US" dirty="0"/>
              <a:t>Defines "district," for purposes of municipal elections, to mean a district, region, precinct, sector, territory, ward, or other geographical area prescribed for the purposes of nominating and electing candidates.</a:t>
            </a:r>
          </a:p>
          <a:p>
            <a:endParaRPr lang="en-US" dirty="0"/>
          </a:p>
          <a:p>
            <a:pPr marL="0" indent="0" algn="r">
              <a:buNone/>
            </a:pPr>
            <a:r>
              <a:rPr lang="en-US" dirty="0"/>
              <a:t>Effective April 11, 2025.</a:t>
            </a:r>
          </a:p>
          <a:p>
            <a:endParaRPr lang="en-US" dirty="0"/>
          </a:p>
        </p:txBody>
      </p:sp>
    </p:spTree>
    <p:extLst>
      <p:ext uri="{BB962C8B-B14F-4D97-AF65-F5344CB8AC3E}">
        <p14:creationId xmlns:p14="http://schemas.microsoft.com/office/powerpoint/2010/main" val="329416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75CD-86A8-7B7D-4DDA-2771C0E95296}"/>
              </a:ext>
            </a:extLst>
          </p:cNvPr>
          <p:cNvSpPr>
            <a:spLocks noGrp="1"/>
          </p:cNvSpPr>
          <p:nvPr>
            <p:ph type="ctrTitle"/>
          </p:nvPr>
        </p:nvSpPr>
        <p:spPr/>
        <p:txBody>
          <a:bodyPr/>
          <a:lstStyle/>
          <a:p>
            <a:r>
              <a:rPr lang="en-US" b="1" dirty="0"/>
              <a:t>P.C. 259 (SB799/HB855)</a:t>
            </a:r>
            <a:r>
              <a:rPr lang="en-US" dirty="0"/>
              <a:t> </a:t>
            </a:r>
          </a:p>
        </p:txBody>
      </p:sp>
      <p:sp>
        <p:nvSpPr>
          <p:cNvPr id="3" name="Text Placeholder 2">
            <a:extLst>
              <a:ext uri="{FF2B5EF4-FFF2-40B4-BE49-F238E27FC236}">
                <a16:creationId xmlns:a16="http://schemas.microsoft.com/office/drawing/2014/main" id="{995EF8EA-A739-17BB-DAB1-18A0862E83C7}"/>
              </a:ext>
            </a:extLst>
          </p:cNvPr>
          <p:cNvSpPr>
            <a:spLocks noGrp="1"/>
          </p:cNvSpPr>
          <p:nvPr>
            <p:ph type="body" sz="quarter" idx="10"/>
          </p:nvPr>
        </p:nvSpPr>
        <p:spPr/>
        <p:txBody>
          <a:bodyPr/>
          <a:lstStyle/>
          <a:p>
            <a:pPr marL="0" indent="0">
              <a:buNone/>
            </a:pPr>
            <a:r>
              <a:rPr lang="en-US" dirty="0"/>
              <a:t>Generally requires statewide political parties to nominate their candidates in primary elections for all offices for which partisan elections are held at the regular August or regular November election. The legislation also authorizes, in a county in which a statewide political party nominated a candidate by a method other than a primary election in 2022 or 2024, the statewide political party in such county to continue to use such method with certain exceptions. </a:t>
            </a:r>
          </a:p>
          <a:p>
            <a:endParaRPr lang="en-US" dirty="0"/>
          </a:p>
          <a:p>
            <a:pPr marL="457200" lvl="1" indent="0" algn="r">
              <a:buNone/>
            </a:pPr>
            <a:r>
              <a:rPr lang="en-US" dirty="0"/>
              <a:t>Effective April 24, 2025.</a:t>
            </a:r>
          </a:p>
          <a:p>
            <a:endParaRPr lang="en-US" dirty="0"/>
          </a:p>
        </p:txBody>
      </p:sp>
    </p:spTree>
    <p:extLst>
      <p:ext uri="{BB962C8B-B14F-4D97-AF65-F5344CB8AC3E}">
        <p14:creationId xmlns:p14="http://schemas.microsoft.com/office/powerpoint/2010/main" val="140138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BB6C-2BED-6BFF-6E7F-C9825F0A1A9B}"/>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7060A78B-56FA-18FF-9D7D-4FC5AEC5A047}"/>
              </a:ext>
            </a:extLst>
          </p:cNvPr>
          <p:cNvSpPr>
            <a:spLocks noGrp="1"/>
          </p:cNvSpPr>
          <p:nvPr>
            <p:ph type="body" sz="quarter" idx="10"/>
          </p:nvPr>
        </p:nvSpPr>
        <p:spPr/>
        <p:txBody>
          <a:bodyPr>
            <a:normAutofit/>
          </a:bodyPr>
          <a:lstStyle/>
          <a:p>
            <a:pPr marL="0" indent="0" algn="ctr">
              <a:buNone/>
            </a:pPr>
            <a:r>
              <a:rPr lang="en-US" sz="4400" b="1" dirty="0"/>
              <a:t>Alcohol</a:t>
            </a:r>
          </a:p>
        </p:txBody>
      </p:sp>
    </p:spTree>
    <p:extLst>
      <p:ext uri="{BB962C8B-B14F-4D97-AF65-F5344CB8AC3E}">
        <p14:creationId xmlns:p14="http://schemas.microsoft.com/office/powerpoint/2010/main" val="294803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EEED-A4FD-5CAB-2B70-90AEB9FD15E4}"/>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68431CD9-6A9B-BACF-5EB1-AB648775C3D8}"/>
              </a:ext>
            </a:extLst>
          </p:cNvPr>
          <p:cNvSpPr>
            <a:spLocks noGrp="1"/>
          </p:cNvSpPr>
          <p:nvPr>
            <p:ph type="body" sz="quarter" idx="10"/>
          </p:nvPr>
        </p:nvSpPr>
        <p:spPr/>
        <p:txBody>
          <a:bodyPr/>
          <a:lstStyle/>
          <a:p>
            <a:pPr marL="0" indent="0" algn="ctr">
              <a:buNone/>
            </a:pPr>
            <a:r>
              <a:rPr lang="en-US" sz="4400" b="1" dirty="0"/>
              <a:t>Finance</a:t>
            </a:r>
            <a:r>
              <a:rPr lang="en-US" b="1" dirty="0"/>
              <a:t> </a:t>
            </a:r>
          </a:p>
        </p:txBody>
      </p:sp>
    </p:spTree>
    <p:extLst>
      <p:ext uri="{BB962C8B-B14F-4D97-AF65-F5344CB8AC3E}">
        <p14:creationId xmlns:p14="http://schemas.microsoft.com/office/powerpoint/2010/main" val="2119304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745B-B1FA-4155-1B40-81C2A42A8DAC}"/>
              </a:ext>
            </a:extLst>
          </p:cNvPr>
          <p:cNvSpPr>
            <a:spLocks noGrp="1"/>
          </p:cNvSpPr>
          <p:nvPr>
            <p:ph type="ctrTitle"/>
          </p:nvPr>
        </p:nvSpPr>
        <p:spPr/>
        <p:txBody>
          <a:bodyPr/>
          <a:lstStyle/>
          <a:p>
            <a:r>
              <a:rPr lang="en-US" b="1" dirty="0"/>
              <a:t>P.C. 18 (SB115/HB57)</a:t>
            </a:r>
            <a:r>
              <a:rPr lang="en-US" dirty="0"/>
              <a:t> </a:t>
            </a:r>
          </a:p>
        </p:txBody>
      </p:sp>
      <p:sp>
        <p:nvSpPr>
          <p:cNvPr id="3" name="Text Placeholder 2">
            <a:extLst>
              <a:ext uri="{FF2B5EF4-FFF2-40B4-BE49-F238E27FC236}">
                <a16:creationId xmlns:a16="http://schemas.microsoft.com/office/drawing/2014/main" id="{B2125050-B1FC-F4F1-70B4-D58C75B35D83}"/>
              </a:ext>
            </a:extLst>
          </p:cNvPr>
          <p:cNvSpPr>
            <a:spLocks noGrp="1"/>
          </p:cNvSpPr>
          <p:nvPr>
            <p:ph type="body" sz="quarter" idx="10"/>
          </p:nvPr>
        </p:nvSpPr>
        <p:spPr/>
        <p:txBody>
          <a:bodyPr/>
          <a:lstStyle/>
          <a:p>
            <a:pPr marL="0" indent="0">
              <a:buNone/>
            </a:pPr>
            <a:r>
              <a:rPr lang="en-US" dirty="0"/>
              <a:t>Specifies municipalities with two or more outstanding late audits are subject to the loss of up to 15% of the municipality’s sales tax revenue.  The funds shall be returned once the municipality is in compliance with state law.  The comptroller may waive the penalty. </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1274482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97B4-57FE-C0B4-0A78-C673A744271E}"/>
              </a:ext>
            </a:extLst>
          </p:cNvPr>
          <p:cNvSpPr>
            <a:spLocks noGrp="1"/>
          </p:cNvSpPr>
          <p:nvPr>
            <p:ph type="ctrTitle"/>
          </p:nvPr>
        </p:nvSpPr>
        <p:spPr/>
        <p:txBody>
          <a:bodyPr/>
          <a:lstStyle/>
          <a:p>
            <a:r>
              <a:rPr lang="en-US" b="1" dirty="0"/>
              <a:t>P.C. 44 (SB109/HB185)</a:t>
            </a:r>
            <a:r>
              <a:rPr lang="en-US" dirty="0"/>
              <a:t> </a:t>
            </a:r>
          </a:p>
        </p:txBody>
      </p:sp>
      <p:sp>
        <p:nvSpPr>
          <p:cNvPr id="3" name="Text Placeholder 2">
            <a:extLst>
              <a:ext uri="{FF2B5EF4-FFF2-40B4-BE49-F238E27FC236}">
                <a16:creationId xmlns:a16="http://schemas.microsoft.com/office/drawing/2014/main" id="{047BDDD1-154E-0D31-1D73-20F3BA515E6F}"/>
              </a:ext>
            </a:extLst>
          </p:cNvPr>
          <p:cNvSpPr>
            <a:spLocks noGrp="1"/>
          </p:cNvSpPr>
          <p:nvPr>
            <p:ph type="body" sz="quarter" idx="10"/>
          </p:nvPr>
        </p:nvSpPr>
        <p:spPr/>
        <p:txBody>
          <a:bodyPr/>
          <a:lstStyle/>
          <a:p>
            <a:pPr marL="0" indent="0">
              <a:buNone/>
            </a:pPr>
            <a:r>
              <a:rPr lang="en-US" dirty="0"/>
              <a:t>Authorizes a certified municipal finance officer who is contracted with a municipality to provide financial oversight on behalf of the municipality to devote fewer than 16 hours per month to such duties, if the municipality seeks and receives written approval from the comptroller of the treasury.</a:t>
            </a:r>
          </a:p>
          <a:p>
            <a:pPr marL="0" indent="0">
              <a:buNone/>
            </a:pPr>
            <a:endParaRPr lang="en-US" dirty="0"/>
          </a:p>
          <a:p>
            <a:pPr marL="0" indent="0" algn="r">
              <a:buNone/>
            </a:pPr>
            <a:r>
              <a:rPr lang="en-US" dirty="0"/>
              <a:t>Effective March 20, 2025.</a:t>
            </a:r>
          </a:p>
          <a:p>
            <a:endParaRPr lang="en-US" dirty="0"/>
          </a:p>
        </p:txBody>
      </p:sp>
    </p:spTree>
    <p:extLst>
      <p:ext uri="{BB962C8B-B14F-4D97-AF65-F5344CB8AC3E}">
        <p14:creationId xmlns:p14="http://schemas.microsoft.com/office/powerpoint/2010/main" val="416764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6EF-816F-E1DC-CC0B-77A4E0A05BEE}"/>
              </a:ext>
            </a:extLst>
          </p:cNvPr>
          <p:cNvSpPr>
            <a:spLocks noGrp="1"/>
          </p:cNvSpPr>
          <p:nvPr>
            <p:ph type="ctrTitle"/>
          </p:nvPr>
        </p:nvSpPr>
        <p:spPr/>
        <p:txBody>
          <a:bodyPr/>
          <a:lstStyle/>
          <a:p>
            <a:r>
              <a:rPr lang="en-US" b="1" dirty="0"/>
              <a:t>P.C. 355 (SB1315/HB1329)</a:t>
            </a:r>
            <a:r>
              <a:rPr lang="en-US" dirty="0"/>
              <a:t> </a:t>
            </a:r>
          </a:p>
        </p:txBody>
      </p:sp>
      <p:sp>
        <p:nvSpPr>
          <p:cNvPr id="3" name="Text Placeholder 2">
            <a:extLst>
              <a:ext uri="{FF2B5EF4-FFF2-40B4-BE49-F238E27FC236}">
                <a16:creationId xmlns:a16="http://schemas.microsoft.com/office/drawing/2014/main" id="{B1725BB9-7282-7515-268C-7B917AC7D67F}"/>
              </a:ext>
            </a:extLst>
          </p:cNvPr>
          <p:cNvSpPr>
            <a:spLocks noGrp="1"/>
          </p:cNvSpPr>
          <p:nvPr>
            <p:ph type="body" sz="quarter" idx="10"/>
          </p:nvPr>
        </p:nvSpPr>
        <p:spPr/>
        <p:txBody>
          <a:bodyPr/>
          <a:lstStyle/>
          <a:p>
            <a:pPr marL="0" indent="0">
              <a:buNone/>
            </a:pPr>
            <a:r>
              <a:rPr lang="en-US" dirty="0"/>
              <a:t>Reduces from 1.125 percent to 0.75 percent the administrative fee percentage the department takes from the proceeds of the business tax, short-term rental unit occupancy tax, local tax surcharge, coal severance tax, and local option sales tax to assist in defraying the expenses of administration and collection, before remitting proceeds to the appropriate county, city, or town.  The legislation is expected to increase local revenue by 18 million dollars.  </a:t>
            </a:r>
          </a:p>
          <a:p>
            <a:endParaRPr lang="en-US" dirty="0"/>
          </a:p>
          <a:p>
            <a:pPr marL="0" indent="0" algn="r">
              <a:buNone/>
            </a:pPr>
            <a:r>
              <a:rPr lang="en-US" dirty="0"/>
              <a:t>Effective July 1, 2025. </a:t>
            </a:r>
          </a:p>
          <a:p>
            <a:endParaRPr lang="en-US" dirty="0"/>
          </a:p>
        </p:txBody>
      </p:sp>
    </p:spTree>
    <p:extLst>
      <p:ext uri="{BB962C8B-B14F-4D97-AF65-F5344CB8AC3E}">
        <p14:creationId xmlns:p14="http://schemas.microsoft.com/office/powerpoint/2010/main" val="75457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C96A-79A8-F20F-8557-EFDE05A707D5}"/>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BFC8E7DB-0194-9D33-B5ED-B5369BDCF804}"/>
              </a:ext>
            </a:extLst>
          </p:cNvPr>
          <p:cNvSpPr>
            <a:spLocks noGrp="1"/>
          </p:cNvSpPr>
          <p:nvPr>
            <p:ph type="body" sz="quarter" idx="10"/>
          </p:nvPr>
        </p:nvSpPr>
        <p:spPr/>
        <p:txBody>
          <a:bodyPr>
            <a:normAutofit/>
          </a:bodyPr>
          <a:lstStyle/>
          <a:p>
            <a:pPr marL="0" indent="0" algn="ctr">
              <a:buNone/>
            </a:pPr>
            <a:r>
              <a:rPr lang="en-US" sz="4400" b="1" dirty="0"/>
              <a:t>General Government</a:t>
            </a:r>
          </a:p>
        </p:txBody>
      </p:sp>
    </p:spTree>
    <p:extLst>
      <p:ext uri="{BB962C8B-B14F-4D97-AF65-F5344CB8AC3E}">
        <p14:creationId xmlns:p14="http://schemas.microsoft.com/office/powerpoint/2010/main" val="4041783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0988-2DD6-9D20-4059-05D7784E5E6A}"/>
              </a:ext>
            </a:extLst>
          </p:cNvPr>
          <p:cNvSpPr>
            <a:spLocks noGrp="1"/>
          </p:cNvSpPr>
          <p:nvPr>
            <p:ph type="ctrTitle"/>
          </p:nvPr>
        </p:nvSpPr>
        <p:spPr/>
        <p:txBody>
          <a:bodyPr/>
          <a:lstStyle/>
          <a:p>
            <a:r>
              <a:rPr lang="en-US" b="1" dirty="0"/>
              <a:t>P.C. 1 (SB6002/HB6001) </a:t>
            </a:r>
            <a:endParaRPr lang="en-US" dirty="0"/>
          </a:p>
        </p:txBody>
      </p:sp>
      <p:sp>
        <p:nvSpPr>
          <p:cNvPr id="3" name="Text Placeholder 2">
            <a:extLst>
              <a:ext uri="{FF2B5EF4-FFF2-40B4-BE49-F238E27FC236}">
                <a16:creationId xmlns:a16="http://schemas.microsoft.com/office/drawing/2014/main" id="{E3F99B17-419D-E894-790F-74ACC9CFF0F4}"/>
              </a:ext>
            </a:extLst>
          </p:cNvPr>
          <p:cNvSpPr>
            <a:spLocks noGrp="1"/>
          </p:cNvSpPr>
          <p:nvPr>
            <p:ph type="body" sz="quarter" idx="10"/>
          </p:nvPr>
        </p:nvSpPr>
        <p:spPr>
          <a:xfrm>
            <a:off x="328363" y="1468800"/>
            <a:ext cx="10578168" cy="4677999"/>
          </a:xfrm>
        </p:spPr>
        <p:txBody>
          <a:bodyPr>
            <a:normAutofit/>
          </a:bodyPr>
          <a:lstStyle/>
          <a:p>
            <a:pPr marL="0" indent="0">
              <a:buNone/>
            </a:pPr>
            <a:r>
              <a:rPr lang="en-US" dirty="0"/>
              <a:t>Creates within the department of safety the centralized immigration enforcement division, to be administered by the chief immigration enforcement officer. The legislation also establishes a grant program to promote the enforcement of federal immigration laws and creates criminal penalties for officials who adopt sanctuary policies and subsequently requires their removal from office upon conviction.  Requires the department of safety to issue lawful permanent residents a temporary driver license, instead of a standard license, to aid in determining voter eligibility.  </a:t>
            </a:r>
          </a:p>
        </p:txBody>
      </p:sp>
    </p:spTree>
    <p:extLst>
      <p:ext uri="{BB962C8B-B14F-4D97-AF65-F5344CB8AC3E}">
        <p14:creationId xmlns:p14="http://schemas.microsoft.com/office/powerpoint/2010/main" val="1772914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6F27E-361E-EBFC-F9CF-AEB89372108A}"/>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436FEB0B-E3E5-D3CF-7B83-D4F04D34BFCD}"/>
              </a:ext>
            </a:extLst>
          </p:cNvPr>
          <p:cNvSpPr>
            <a:spLocks noGrp="1"/>
          </p:cNvSpPr>
          <p:nvPr>
            <p:ph type="body" sz="quarter" idx="10"/>
          </p:nvPr>
        </p:nvSpPr>
        <p:spPr/>
        <p:txBody>
          <a:bodyPr/>
          <a:lstStyle/>
          <a:p>
            <a:pPr marL="0" indent="0">
              <a:buNone/>
            </a:pPr>
            <a:r>
              <a:rPr lang="en-US" dirty="0"/>
              <a:t>Local law enforcement agencies are authorized to negotiate terms of an agreement between the agency and the federal government concerning the enforcement of federal immigration laws without the approval of the governing body of the local government. </a:t>
            </a:r>
          </a:p>
          <a:p>
            <a:pPr marL="3200400" lvl="7" indent="0">
              <a:buNone/>
            </a:pPr>
            <a:endParaRPr lang="en-US" dirty="0"/>
          </a:p>
          <a:p>
            <a:pPr marL="3200400" lvl="7" indent="0">
              <a:buNone/>
            </a:pPr>
            <a:r>
              <a:rPr lang="en-US" dirty="0"/>
              <a:t>For the purposes of the grant program and the creation of the new office the legislation is effective February 12, 2025, and for other purposes the bill is effective on July 1, 2025.  The provisions related to driver licenses are effective January 1, 2026. </a:t>
            </a:r>
          </a:p>
          <a:p>
            <a:endParaRPr lang="en-US" dirty="0"/>
          </a:p>
        </p:txBody>
      </p:sp>
    </p:spTree>
    <p:extLst>
      <p:ext uri="{BB962C8B-B14F-4D97-AF65-F5344CB8AC3E}">
        <p14:creationId xmlns:p14="http://schemas.microsoft.com/office/powerpoint/2010/main" val="2436510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66D27-A4F5-9C68-FCEC-209B633A8858}"/>
              </a:ext>
            </a:extLst>
          </p:cNvPr>
          <p:cNvSpPr>
            <a:spLocks noGrp="1"/>
          </p:cNvSpPr>
          <p:nvPr>
            <p:ph type="ctrTitle"/>
          </p:nvPr>
        </p:nvSpPr>
        <p:spPr/>
        <p:txBody>
          <a:bodyPr/>
          <a:lstStyle/>
          <a:p>
            <a:r>
              <a:rPr lang="en-US" b="1" dirty="0"/>
              <a:t>P.C. 98 (SB509/HB546) </a:t>
            </a:r>
            <a:endParaRPr lang="en-US" dirty="0"/>
          </a:p>
        </p:txBody>
      </p:sp>
      <p:sp>
        <p:nvSpPr>
          <p:cNvPr id="3" name="Text Placeholder 2">
            <a:extLst>
              <a:ext uri="{FF2B5EF4-FFF2-40B4-BE49-F238E27FC236}">
                <a16:creationId xmlns:a16="http://schemas.microsoft.com/office/drawing/2014/main" id="{C3F1A9D4-07A8-0F14-96FE-B6D28FAF5BE4}"/>
              </a:ext>
            </a:extLst>
          </p:cNvPr>
          <p:cNvSpPr>
            <a:spLocks noGrp="1"/>
          </p:cNvSpPr>
          <p:nvPr>
            <p:ph type="body" sz="quarter" idx="10"/>
          </p:nvPr>
        </p:nvSpPr>
        <p:spPr/>
        <p:txBody>
          <a:bodyPr/>
          <a:lstStyle/>
          <a:p>
            <a:pPr marL="0" indent="0">
              <a:buNone/>
            </a:pPr>
            <a:r>
              <a:rPr lang="en-US" dirty="0"/>
              <a:t>Authorizes a local government to execute a cooperative purchasing agreement with other local, state, and federal governmental entities for purposes of purchasing materials, labor, and services used for maintenance, operations, component replacement, or repairs of existing facilities and grounds owned or operated by a local education agency or by a local government agency.</a:t>
            </a:r>
          </a:p>
          <a:p>
            <a:pPr marL="0" indent="0">
              <a:buNone/>
            </a:pPr>
            <a:endParaRPr lang="en-US" dirty="0"/>
          </a:p>
          <a:p>
            <a:pPr marL="0" indent="0" algn="r">
              <a:buNone/>
            </a:pPr>
            <a:r>
              <a:rPr lang="en-US" dirty="0"/>
              <a:t>Effective March 28, 2025.</a:t>
            </a:r>
          </a:p>
          <a:p>
            <a:endParaRPr lang="en-US" dirty="0"/>
          </a:p>
        </p:txBody>
      </p:sp>
    </p:spTree>
    <p:extLst>
      <p:ext uri="{BB962C8B-B14F-4D97-AF65-F5344CB8AC3E}">
        <p14:creationId xmlns:p14="http://schemas.microsoft.com/office/powerpoint/2010/main" val="711376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DEBE1-0075-6A01-289D-824F3BD1FE61}"/>
              </a:ext>
            </a:extLst>
          </p:cNvPr>
          <p:cNvSpPr>
            <a:spLocks noGrp="1"/>
          </p:cNvSpPr>
          <p:nvPr>
            <p:ph type="ctrTitle"/>
          </p:nvPr>
        </p:nvSpPr>
        <p:spPr/>
        <p:txBody>
          <a:bodyPr/>
          <a:lstStyle/>
          <a:p>
            <a:r>
              <a:rPr lang="en-US" b="1" dirty="0"/>
              <a:t>P.C. 114 (SB480/HB444)</a:t>
            </a:r>
            <a:r>
              <a:rPr lang="en-US" dirty="0"/>
              <a:t> </a:t>
            </a:r>
          </a:p>
        </p:txBody>
      </p:sp>
      <p:sp>
        <p:nvSpPr>
          <p:cNvPr id="3" name="Text Placeholder 2">
            <a:extLst>
              <a:ext uri="{FF2B5EF4-FFF2-40B4-BE49-F238E27FC236}">
                <a16:creationId xmlns:a16="http://schemas.microsoft.com/office/drawing/2014/main" id="{305CA80F-FA5C-3EC6-145B-6A6B3AA00B4C}"/>
              </a:ext>
            </a:extLst>
          </p:cNvPr>
          <p:cNvSpPr>
            <a:spLocks noGrp="1"/>
          </p:cNvSpPr>
          <p:nvPr>
            <p:ph type="body" sz="quarter" idx="10"/>
          </p:nvPr>
        </p:nvSpPr>
        <p:spPr/>
        <p:txBody>
          <a:bodyPr/>
          <a:lstStyle/>
          <a:p>
            <a:pPr marL="0" indent="0">
              <a:buNone/>
            </a:pPr>
            <a:r>
              <a:rPr lang="en-US" dirty="0"/>
              <a:t>Deletes the definition of "blighted area" and defines "blighted property" for purposes of condemnation by housing authorities; clarifies that housing authorities may acquire real property without using eminent domain; authorizes housing authorities to pay more than fair market value for properties that are not blighted but that are in a blighted area; makes other related changes.</a:t>
            </a:r>
          </a:p>
          <a:p>
            <a:endParaRPr lang="en-US" dirty="0"/>
          </a:p>
          <a:p>
            <a:pPr marL="0" indent="0" algn="r">
              <a:buNone/>
            </a:pPr>
            <a:r>
              <a:rPr lang="en-US" dirty="0"/>
              <a:t>Effective April 3, 2025.</a:t>
            </a:r>
          </a:p>
          <a:p>
            <a:endParaRPr lang="en-US" dirty="0"/>
          </a:p>
        </p:txBody>
      </p:sp>
    </p:spTree>
    <p:extLst>
      <p:ext uri="{BB962C8B-B14F-4D97-AF65-F5344CB8AC3E}">
        <p14:creationId xmlns:p14="http://schemas.microsoft.com/office/powerpoint/2010/main" val="3767596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5676-B933-9F27-8F86-1C7C55396292}"/>
              </a:ext>
            </a:extLst>
          </p:cNvPr>
          <p:cNvSpPr>
            <a:spLocks noGrp="1"/>
          </p:cNvSpPr>
          <p:nvPr>
            <p:ph type="ctrTitle"/>
          </p:nvPr>
        </p:nvSpPr>
        <p:spPr/>
        <p:txBody>
          <a:bodyPr/>
          <a:lstStyle/>
          <a:p>
            <a:r>
              <a:rPr lang="en-US" b="1" dirty="0"/>
              <a:t>P.C.140 (SB988/HB375)</a:t>
            </a:r>
            <a:r>
              <a:rPr lang="en-US" dirty="0"/>
              <a:t> </a:t>
            </a:r>
          </a:p>
        </p:txBody>
      </p:sp>
      <p:sp>
        <p:nvSpPr>
          <p:cNvPr id="3" name="Text Placeholder 2">
            <a:extLst>
              <a:ext uri="{FF2B5EF4-FFF2-40B4-BE49-F238E27FC236}">
                <a16:creationId xmlns:a16="http://schemas.microsoft.com/office/drawing/2014/main" id="{5AB795F7-4CFA-57AE-84EC-3420AF302089}"/>
              </a:ext>
            </a:extLst>
          </p:cNvPr>
          <p:cNvSpPr>
            <a:spLocks noGrp="1"/>
          </p:cNvSpPr>
          <p:nvPr>
            <p:ph type="body" sz="quarter" idx="10"/>
          </p:nvPr>
        </p:nvSpPr>
        <p:spPr/>
        <p:txBody>
          <a:bodyPr>
            <a:normAutofit fontScale="92500" lnSpcReduction="20000"/>
          </a:bodyPr>
          <a:lstStyle/>
          <a:p>
            <a:pPr marL="0" indent="0">
              <a:buNone/>
            </a:pPr>
            <a:r>
              <a:rPr lang="en-US" dirty="0"/>
              <a:t>Requires each department, agency, or official of a local government who assesses and collects a fee of more than $250 to document the justification and cost basis of the fee. The legislation also makes such documentation a public record and subjects such documentation to an annual audit by the comptroller of the treasury. Development is defined as the construction, building, erection, or improvement to land or any infrastructure contributing to the ability to provide a new building or structure.  This requirement only requires the documentation to be created one time for each fee or change in fee amounts.  It is not required to create a new justification each time the fee is assessed.</a:t>
            </a:r>
          </a:p>
          <a:p>
            <a:pPr marL="0" indent="0">
              <a:buNone/>
            </a:pPr>
            <a:endParaRPr lang="en-US" dirty="0"/>
          </a:p>
          <a:p>
            <a:pPr marL="0" indent="0" algn="r">
              <a:buNone/>
            </a:pPr>
            <a:r>
              <a:rPr lang="en-US" dirty="0"/>
              <a:t>Effective July 1, 2026.</a:t>
            </a:r>
          </a:p>
          <a:p>
            <a:endParaRPr lang="en-US" dirty="0"/>
          </a:p>
        </p:txBody>
      </p:sp>
    </p:spTree>
    <p:extLst>
      <p:ext uri="{BB962C8B-B14F-4D97-AF65-F5344CB8AC3E}">
        <p14:creationId xmlns:p14="http://schemas.microsoft.com/office/powerpoint/2010/main" val="93959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39CB-27E1-2000-8CE0-E2B7F346CA0C}"/>
              </a:ext>
            </a:extLst>
          </p:cNvPr>
          <p:cNvSpPr>
            <a:spLocks noGrp="1"/>
          </p:cNvSpPr>
          <p:nvPr>
            <p:ph type="ctrTitle"/>
          </p:nvPr>
        </p:nvSpPr>
        <p:spPr/>
        <p:txBody>
          <a:bodyPr/>
          <a:lstStyle/>
          <a:p>
            <a:r>
              <a:rPr lang="en-US" b="1" dirty="0"/>
              <a:t>P.C. 358 (SB111/HB142)</a:t>
            </a:r>
            <a:r>
              <a:rPr lang="en-US" dirty="0"/>
              <a:t> </a:t>
            </a:r>
          </a:p>
        </p:txBody>
      </p:sp>
      <p:sp>
        <p:nvSpPr>
          <p:cNvPr id="3" name="Text Placeholder 2">
            <a:extLst>
              <a:ext uri="{FF2B5EF4-FFF2-40B4-BE49-F238E27FC236}">
                <a16:creationId xmlns:a16="http://schemas.microsoft.com/office/drawing/2014/main" id="{906298CF-08B2-BCD5-662E-3DC92F7435BC}"/>
              </a:ext>
            </a:extLst>
          </p:cNvPr>
          <p:cNvSpPr>
            <a:spLocks noGrp="1"/>
          </p:cNvSpPr>
          <p:nvPr>
            <p:ph type="body" sz="quarter" idx="10"/>
          </p:nvPr>
        </p:nvSpPr>
        <p:spPr/>
        <p:txBody>
          <a:bodyPr/>
          <a:lstStyle/>
          <a:p>
            <a:pPr marL="0" indent="0">
              <a:buNone/>
            </a:pPr>
            <a:r>
              <a:rPr lang="en-US" dirty="0"/>
              <a:t>Authorizes a licensee that holds more than a 50 percent ownership interest in a manufacturer and a winery that are located on the same deeded property to offer product tastings and make retail sales for consumption on or off of such premises of its wine or spirits manufactured on such deeded property at a location on the overlapping premises other than on the bonded premises of the manufacturer or winery. </a:t>
            </a:r>
          </a:p>
          <a:p>
            <a:pPr marL="0" indent="0" algn="r">
              <a:buNone/>
            </a:pPr>
            <a:r>
              <a:rPr lang="en-US" dirty="0"/>
              <a:t>Effective May 5, 2025.</a:t>
            </a:r>
          </a:p>
          <a:p>
            <a:pPr marL="0" indent="0">
              <a:buNone/>
            </a:pPr>
            <a:endParaRPr lang="en-US" dirty="0"/>
          </a:p>
        </p:txBody>
      </p:sp>
    </p:spTree>
    <p:extLst>
      <p:ext uri="{BB962C8B-B14F-4D97-AF65-F5344CB8AC3E}">
        <p14:creationId xmlns:p14="http://schemas.microsoft.com/office/powerpoint/2010/main" val="37755764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1FCF-7D81-9898-161D-C9AB6CD7F523}"/>
              </a:ext>
            </a:extLst>
          </p:cNvPr>
          <p:cNvSpPr>
            <a:spLocks noGrp="1"/>
          </p:cNvSpPr>
          <p:nvPr>
            <p:ph type="ctrTitle"/>
          </p:nvPr>
        </p:nvSpPr>
        <p:spPr/>
        <p:txBody>
          <a:bodyPr/>
          <a:lstStyle/>
          <a:p>
            <a:r>
              <a:rPr lang="en-US" b="1" dirty="0"/>
              <a:t>P.C. 151 (SB1074/HB1096)</a:t>
            </a:r>
            <a:r>
              <a:rPr lang="en-US" dirty="0"/>
              <a:t> </a:t>
            </a:r>
          </a:p>
        </p:txBody>
      </p:sp>
      <p:sp>
        <p:nvSpPr>
          <p:cNvPr id="3" name="Text Placeholder 2">
            <a:extLst>
              <a:ext uri="{FF2B5EF4-FFF2-40B4-BE49-F238E27FC236}">
                <a16:creationId xmlns:a16="http://schemas.microsoft.com/office/drawing/2014/main" id="{B3D8C077-77EA-9923-8ACC-8739B63E33CC}"/>
              </a:ext>
            </a:extLst>
          </p:cNvPr>
          <p:cNvSpPr>
            <a:spLocks noGrp="1"/>
          </p:cNvSpPr>
          <p:nvPr>
            <p:ph type="body" sz="quarter" idx="10"/>
          </p:nvPr>
        </p:nvSpPr>
        <p:spPr/>
        <p:txBody>
          <a:bodyPr/>
          <a:lstStyle/>
          <a:p>
            <a:pPr marL="0" indent="0">
              <a:buNone/>
            </a:pPr>
            <a:r>
              <a:rPr lang="en-US" dirty="0"/>
              <a:t>Prohibits an employer seeking to receive an economic development incentive from the state from entering into a community benefits agreement or similar legal contract if the agreement or contract imposes obligations or conditions on the employer regarding employment practices, benefits, or operations that are not directly related to the performance of the employer’s duties under the economic development incentive.</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117415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087C-0DBE-0157-E664-6F9E8FA8312A}"/>
              </a:ext>
            </a:extLst>
          </p:cNvPr>
          <p:cNvSpPr>
            <a:spLocks noGrp="1"/>
          </p:cNvSpPr>
          <p:nvPr>
            <p:ph type="ctrTitle"/>
          </p:nvPr>
        </p:nvSpPr>
        <p:spPr/>
        <p:txBody>
          <a:bodyPr/>
          <a:lstStyle/>
          <a:p>
            <a:r>
              <a:rPr lang="en-US" b="1" dirty="0"/>
              <a:t>P.C.249 (SB525/HB913)</a:t>
            </a:r>
            <a:r>
              <a:rPr lang="en-US" dirty="0"/>
              <a:t> </a:t>
            </a:r>
          </a:p>
        </p:txBody>
      </p:sp>
      <p:sp>
        <p:nvSpPr>
          <p:cNvPr id="3" name="Text Placeholder 2">
            <a:extLst>
              <a:ext uri="{FF2B5EF4-FFF2-40B4-BE49-F238E27FC236}">
                <a16:creationId xmlns:a16="http://schemas.microsoft.com/office/drawing/2014/main" id="{1C1DB399-8F65-7E2F-DF25-81AE6258570C}"/>
              </a:ext>
            </a:extLst>
          </p:cNvPr>
          <p:cNvSpPr>
            <a:spLocks noGrp="1"/>
          </p:cNvSpPr>
          <p:nvPr>
            <p:ph type="body" sz="quarter" idx="10"/>
          </p:nvPr>
        </p:nvSpPr>
        <p:spPr/>
        <p:txBody>
          <a:bodyPr/>
          <a:lstStyle/>
          <a:p>
            <a:pPr marL="0" indent="0">
              <a:buNone/>
            </a:pPr>
            <a:r>
              <a:rPr lang="en-US" dirty="0"/>
              <a:t>Requires a three-judge panel to hear any civil action in which it is alleged that a proposed charter amendment ordinance that is to be submitted to qualified voters at an election is in violation of the Constitution or state law. The legislation also prohibits an amendment to the charter of a home rule municipality from being placed on any ballot if the amendment is in violation of the Constitution or state law.</a:t>
            </a:r>
          </a:p>
          <a:p>
            <a:pPr marL="0" indent="0" algn="r">
              <a:buNone/>
            </a:pPr>
            <a:r>
              <a:rPr lang="en-US" dirty="0"/>
              <a:t>Effective April 24, 2025.</a:t>
            </a:r>
          </a:p>
          <a:p>
            <a:endParaRPr lang="en-US" dirty="0"/>
          </a:p>
        </p:txBody>
      </p:sp>
    </p:spTree>
    <p:extLst>
      <p:ext uri="{BB962C8B-B14F-4D97-AF65-F5344CB8AC3E}">
        <p14:creationId xmlns:p14="http://schemas.microsoft.com/office/powerpoint/2010/main" val="1101687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8B6E-4B14-B026-4B36-71F33D27FD42}"/>
              </a:ext>
            </a:extLst>
          </p:cNvPr>
          <p:cNvSpPr>
            <a:spLocks noGrp="1"/>
          </p:cNvSpPr>
          <p:nvPr>
            <p:ph type="ctrTitle"/>
          </p:nvPr>
        </p:nvSpPr>
        <p:spPr/>
        <p:txBody>
          <a:bodyPr/>
          <a:lstStyle/>
          <a:p>
            <a:r>
              <a:rPr lang="en-US" b="1" dirty="0"/>
              <a:t>P.C. 280 (SB425/HB66)</a:t>
            </a:r>
            <a:r>
              <a:rPr lang="en-US" dirty="0"/>
              <a:t> </a:t>
            </a:r>
          </a:p>
        </p:txBody>
      </p:sp>
      <p:sp>
        <p:nvSpPr>
          <p:cNvPr id="3" name="Text Placeholder 2">
            <a:extLst>
              <a:ext uri="{FF2B5EF4-FFF2-40B4-BE49-F238E27FC236}">
                <a16:creationId xmlns:a16="http://schemas.microsoft.com/office/drawing/2014/main" id="{B45A39D6-AD47-5F7A-5D4E-965569BEC6B7}"/>
              </a:ext>
            </a:extLst>
          </p:cNvPr>
          <p:cNvSpPr>
            <a:spLocks noGrp="1"/>
          </p:cNvSpPr>
          <p:nvPr>
            <p:ph type="body" sz="quarter" idx="10"/>
          </p:nvPr>
        </p:nvSpPr>
        <p:spPr/>
        <p:txBody>
          <a:bodyPr/>
          <a:lstStyle/>
          <a:p>
            <a:pPr marL="0" indent="0">
              <a:buNone/>
            </a:pPr>
            <a:r>
              <a:rPr lang="en-US" dirty="0"/>
              <a:t>Expands public records exception to include residential information of local government employees.</a:t>
            </a:r>
          </a:p>
          <a:p>
            <a:endParaRPr lang="en-US" dirty="0"/>
          </a:p>
          <a:p>
            <a:pPr marL="0" indent="0" algn="r">
              <a:buNone/>
            </a:pPr>
            <a:r>
              <a:rPr lang="en-US" dirty="0"/>
              <a:t>Effective April 24, 2025.</a:t>
            </a:r>
          </a:p>
          <a:p>
            <a:endParaRPr lang="en-US" dirty="0"/>
          </a:p>
        </p:txBody>
      </p:sp>
    </p:spTree>
    <p:extLst>
      <p:ext uri="{BB962C8B-B14F-4D97-AF65-F5344CB8AC3E}">
        <p14:creationId xmlns:p14="http://schemas.microsoft.com/office/powerpoint/2010/main" val="3168454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26DF2-10FE-E0A5-390E-5D16C998D562}"/>
              </a:ext>
            </a:extLst>
          </p:cNvPr>
          <p:cNvSpPr>
            <a:spLocks noGrp="1"/>
          </p:cNvSpPr>
          <p:nvPr>
            <p:ph type="ctrTitle"/>
          </p:nvPr>
        </p:nvSpPr>
        <p:spPr/>
        <p:txBody>
          <a:bodyPr/>
          <a:lstStyle/>
          <a:p>
            <a:r>
              <a:rPr lang="en-US" b="1" dirty="0"/>
              <a:t>P.C. 324 (SB763/HB968)</a:t>
            </a:r>
            <a:r>
              <a:rPr lang="en-US" dirty="0"/>
              <a:t> </a:t>
            </a:r>
          </a:p>
        </p:txBody>
      </p:sp>
      <p:sp>
        <p:nvSpPr>
          <p:cNvPr id="3" name="Text Placeholder 2">
            <a:extLst>
              <a:ext uri="{FF2B5EF4-FFF2-40B4-BE49-F238E27FC236}">
                <a16:creationId xmlns:a16="http://schemas.microsoft.com/office/drawing/2014/main" id="{7067A623-A45D-75E9-7C23-C2B93DD41944}"/>
              </a:ext>
            </a:extLst>
          </p:cNvPr>
          <p:cNvSpPr>
            <a:spLocks noGrp="1"/>
          </p:cNvSpPr>
          <p:nvPr>
            <p:ph type="body" sz="quarter" idx="10"/>
          </p:nvPr>
        </p:nvSpPr>
        <p:spPr/>
        <p:txBody>
          <a:bodyPr>
            <a:normAutofit lnSpcReduction="10000"/>
          </a:bodyPr>
          <a:lstStyle/>
          <a:p>
            <a:pPr marL="0" indent="0">
              <a:buNone/>
            </a:pPr>
            <a:r>
              <a:rPr lang="en-US" dirty="0"/>
              <a:t>Makes multiple changes to the laws related to vapor products.  The legislation requires that a seller must demand identification from purchasers regardless of their apparent age, and retailers are prevented from advertising to individuals younger than 21 years old.  The legislation levies a tax on vapor products, which the legislation generally defines as a noncombustible product containing consumable material, whether natural or synthetic, that employs a mechanical heating element, battery, electronic circuit or other mechanism, regardless of shape or size, that can be used to produce or emit a visible or non-visible vapor.  The tax is set at 10% of the wholesale cost price.  </a:t>
            </a:r>
          </a:p>
          <a:p>
            <a:endParaRPr lang="en-US" dirty="0"/>
          </a:p>
        </p:txBody>
      </p:sp>
    </p:spTree>
    <p:extLst>
      <p:ext uri="{BB962C8B-B14F-4D97-AF65-F5344CB8AC3E}">
        <p14:creationId xmlns:p14="http://schemas.microsoft.com/office/powerpoint/2010/main" val="1219462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1576DD-20B2-844A-CD66-62E8193F1085}"/>
              </a:ext>
            </a:extLst>
          </p:cNvPr>
          <p:cNvSpPr>
            <a:spLocks noGrp="1"/>
          </p:cNvSpPr>
          <p:nvPr>
            <p:ph type="body" sz="quarter" idx="10"/>
          </p:nvPr>
        </p:nvSpPr>
        <p:spPr>
          <a:xfrm>
            <a:off x="817963" y="547200"/>
            <a:ext cx="10578168" cy="5599599"/>
          </a:xfrm>
        </p:spPr>
        <p:txBody>
          <a:bodyPr>
            <a:normAutofit fontScale="85000" lnSpcReduction="20000"/>
          </a:bodyPr>
          <a:lstStyle/>
          <a:p>
            <a:pPr marL="0" indent="0">
              <a:buNone/>
            </a:pPr>
            <a:r>
              <a:rPr lang="en-US" dirty="0"/>
              <a:t>The legislation requires that 12.5% of the revenue collected be earmarked to the ABC to fund enforcement of the regulations.  The legislation also requires that by August 1, 2025, each manufacturer of a vapor product sold in the state shall submit a form to the department of revenue stating that they have received a marketing granted order for the product under the FDA, that they have submitted an application for such an order to the FDA, or that they do not have to have such an order because the consumable material did not come from a foreign adversarial country.  By January 1, 2026, the department will maintain a directory of all vapor products that have been certified by the department.  The legislation creates penalties for selling products that have not been certified.  </a:t>
            </a:r>
          </a:p>
          <a:p>
            <a:pPr marL="0" indent="0">
              <a:buNone/>
            </a:pPr>
            <a:r>
              <a:rPr lang="en-US" dirty="0"/>
              <a:t>			</a:t>
            </a:r>
          </a:p>
          <a:p>
            <a:pPr marL="0" indent="0">
              <a:buNone/>
            </a:pPr>
            <a:r>
              <a:rPr lang="en-US" dirty="0"/>
              <a:t>			For all purposes other than the creation of the 				directory the bill is effective May 2, 2025.  For 				rule making related to the directory the bill is 				effective July 1, 2025, and the rest is effective 				August 1, 2025. </a:t>
            </a:r>
          </a:p>
          <a:p>
            <a:endParaRPr lang="en-US" dirty="0"/>
          </a:p>
        </p:txBody>
      </p:sp>
    </p:spTree>
    <p:extLst>
      <p:ext uri="{BB962C8B-B14F-4D97-AF65-F5344CB8AC3E}">
        <p14:creationId xmlns:p14="http://schemas.microsoft.com/office/powerpoint/2010/main" val="2212018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E5AE-6ECB-683C-9C69-F4D1A4F3F836}"/>
              </a:ext>
            </a:extLst>
          </p:cNvPr>
          <p:cNvSpPr>
            <a:spLocks noGrp="1"/>
          </p:cNvSpPr>
          <p:nvPr>
            <p:ph type="ctrTitle"/>
          </p:nvPr>
        </p:nvSpPr>
        <p:spPr/>
        <p:txBody>
          <a:bodyPr/>
          <a:lstStyle/>
          <a:p>
            <a:r>
              <a:rPr lang="en-US" b="1" dirty="0"/>
              <a:t>P.C. 348 (SB1138/HB863)</a:t>
            </a:r>
            <a:r>
              <a:rPr lang="en-US" dirty="0"/>
              <a:t> </a:t>
            </a:r>
          </a:p>
        </p:txBody>
      </p:sp>
      <p:sp>
        <p:nvSpPr>
          <p:cNvPr id="3" name="Text Placeholder 2">
            <a:extLst>
              <a:ext uri="{FF2B5EF4-FFF2-40B4-BE49-F238E27FC236}">
                <a16:creationId xmlns:a16="http://schemas.microsoft.com/office/drawing/2014/main" id="{A93DA500-F7F9-BF49-15AA-F7A09F19FBBD}"/>
              </a:ext>
            </a:extLst>
          </p:cNvPr>
          <p:cNvSpPr>
            <a:spLocks noGrp="1"/>
          </p:cNvSpPr>
          <p:nvPr>
            <p:ph type="body" sz="quarter" idx="10"/>
          </p:nvPr>
        </p:nvSpPr>
        <p:spPr/>
        <p:txBody>
          <a:bodyPr/>
          <a:lstStyle/>
          <a:p>
            <a:pPr marL="0" indent="0">
              <a:buNone/>
            </a:pPr>
            <a:r>
              <a:rPr lang="en-US" dirty="0"/>
              <a:t>Revises the provision requiring all multi-family facilities, buildings, and structures constructed under a voluntary attainable housing incentive program to be deed-restricted to ensure that the attainable housing continues for at least 30 years, instead of in perpetuity.</a:t>
            </a:r>
          </a:p>
          <a:p>
            <a:endParaRPr lang="en-US" dirty="0"/>
          </a:p>
          <a:p>
            <a:pPr marL="0" indent="0" algn="r">
              <a:buNone/>
            </a:pPr>
            <a:r>
              <a:rPr lang="en-US" dirty="0"/>
              <a:t>Effective May 2, 2025.</a:t>
            </a:r>
          </a:p>
          <a:p>
            <a:endParaRPr lang="en-US" dirty="0"/>
          </a:p>
        </p:txBody>
      </p:sp>
    </p:spTree>
    <p:extLst>
      <p:ext uri="{BB962C8B-B14F-4D97-AF65-F5344CB8AC3E}">
        <p14:creationId xmlns:p14="http://schemas.microsoft.com/office/powerpoint/2010/main" val="3341700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13FB-2698-8690-506F-AA94CA927E04}"/>
              </a:ext>
            </a:extLst>
          </p:cNvPr>
          <p:cNvSpPr>
            <a:spLocks noGrp="1"/>
          </p:cNvSpPr>
          <p:nvPr>
            <p:ph type="ctrTitle"/>
          </p:nvPr>
        </p:nvSpPr>
        <p:spPr/>
        <p:txBody>
          <a:bodyPr/>
          <a:lstStyle/>
          <a:p>
            <a:r>
              <a:rPr lang="en-US" b="1" dirty="0"/>
              <a:t>P.C. 357 (SB26/HB636)</a:t>
            </a:r>
            <a:r>
              <a:rPr lang="en-US" dirty="0"/>
              <a:t> </a:t>
            </a:r>
          </a:p>
        </p:txBody>
      </p:sp>
      <p:sp>
        <p:nvSpPr>
          <p:cNvPr id="3" name="Text Placeholder 2">
            <a:extLst>
              <a:ext uri="{FF2B5EF4-FFF2-40B4-BE49-F238E27FC236}">
                <a16:creationId xmlns:a16="http://schemas.microsoft.com/office/drawing/2014/main" id="{D6F87177-8FB9-5C73-CB3F-D583AAAA5830}"/>
              </a:ext>
            </a:extLst>
          </p:cNvPr>
          <p:cNvSpPr>
            <a:spLocks noGrp="1"/>
          </p:cNvSpPr>
          <p:nvPr>
            <p:ph type="body" sz="quarter" idx="10"/>
          </p:nvPr>
        </p:nvSpPr>
        <p:spPr/>
        <p:txBody>
          <a:bodyPr/>
          <a:lstStyle/>
          <a:p>
            <a:pPr marL="0" indent="0">
              <a:buNone/>
            </a:pPr>
            <a:r>
              <a:rPr lang="en-US" dirty="0"/>
              <a:t>Expands municipal authority to create Infrastructure Development Districts to include commercial districts.  Previous law only allowed this process for residential districts. This allows cities to either pay for or borrow money to construct infrastructure in new developments.  Municipalities can recoup those costs with a special assessment.</a:t>
            </a:r>
          </a:p>
          <a:p>
            <a:endParaRPr lang="en-US" dirty="0"/>
          </a:p>
          <a:p>
            <a:pPr marL="0" indent="0" algn="r">
              <a:buNone/>
            </a:pPr>
            <a:r>
              <a:rPr lang="en-US" dirty="0"/>
              <a:t>Effective May 5, 2025.</a:t>
            </a:r>
          </a:p>
          <a:p>
            <a:endParaRPr lang="en-US" dirty="0"/>
          </a:p>
        </p:txBody>
      </p:sp>
    </p:spTree>
    <p:extLst>
      <p:ext uri="{BB962C8B-B14F-4D97-AF65-F5344CB8AC3E}">
        <p14:creationId xmlns:p14="http://schemas.microsoft.com/office/powerpoint/2010/main" val="1887894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7D14-513E-FFD1-5530-75D52D2C823A}"/>
              </a:ext>
            </a:extLst>
          </p:cNvPr>
          <p:cNvSpPr>
            <a:spLocks noGrp="1"/>
          </p:cNvSpPr>
          <p:nvPr>
            <p:ph type="ctrTitle"/>
          </p:nvPr>
        </p:nvSpPr>
        <p:spPr/>
        <p:txBody>
          <a:bodyPr/>
          <a:lstStyle/>
          <a:p>
            <a:r>
              <a:rPr lang="en-US" b="1" dirty="0"/>
              <a:t>P.C.363 (SB365/HB317)</a:t>
            </a:r>
            <a:r>
              <a:rPr lang="en-US" dirty="0"/>
              <a:t> </a:t>
            </a:r>
          </a:p>
        </p:txBody>
      </p:sp>
      <p:sp>
        <p:nvSpPr>
          <p:cNvPr id="3" name="Text Placeholder 2">
            <a:extLst>
              <a:ext uri="{FF2B5EF4-FFF2-40B4-BE49-F238E27FC236}">
                <a16:creationId xmlns:a16="http://schemas.microsoft.com/office/drawing/2014/main" id="{07739A9E-3A8B-65E5-BD27-FCB240FE906D}"/>
              </a:ext>
            </a:extLst>
          </p:cNvPr>
          <p:cNvSpPr>
            <a:spLocks noGrp="1"/>
          </p:cNvSpPr>
          <p:nvPr>
            <p:ph type="body" sz="quarter" idx="10"/>
          </p:nvPr>
        </p:nvSpPr>
        <p:spPr>
          <a:xfrm>
            <a:off x="817963" y="1490400"/>
            <a:ext cx="10578168" cy="4656399"/>
          </a:xfrm>
        </p:spPr>
        <p:txBody>
          <a:bodyPr>
            <a:normAutofit fontScale="92500" lnSpcReduction="10000"/>
          </a:bodyPr>
          <a:lstStyle/>
          <a:p>
            <a:pPr marL="0" indent="0">
              <a:buNone/>
            </a:pPr>
            <a:r>
              <a:rPr lang="en-US" dirty="0"/>
              <a:t>Adds property rights and constitutional rights to the list of subjects for the required training for Board of Zoning Appeals members.  The legislation also removes the ability to opt out of this training. The bill also requires BZAs to adopt rules of organization and procedure.  Those rules must include (</a:t>
            </a:r>
            <a:r>
              <a:rPr lang="en-US" dirty="0" err="1"/>
              <a:t>i</a:t>
            </a:r>
            <a:r>
              <a:rPr lang="en-US" dirty="0"/>
              <a:t>) maintenance of a record of the board's proceedings, including resolutions, transactions, motions, and actions, which are public records; (ii) election from its membership of a chair and other officers as the board deems necessary; and (iii) the presentation of relevant proof by parties to the proceedings. The board must also notify a party in writing of their right to appeal a denied permit.   </a:t>
            </a:r>
          </a:p>
          <a:p>
            <a:pPr marL="0" indent="0" algn="r">
              <a:buNone/>
            </a:pPr>
            <a:r>
              <a:rPr lang="en-US" dirty="0"/>
              <a:t>Effective July 1, 2025.</a:t>
            </a:r>
          </a:p>
          <a:p>
            <a:endParaRPr lang="en-US" dirty="0"/>
          </a:p>
        </p:txBody>
      </p:sp>
    </p:spTree>
    <p:extLst>
      <p:ext uri="{BB962C8B-B14F-4D97-AF65-F5344CB8AC3E}">
        <p14:creationId xmlns:p14="http://schemas.microsoft.com/office/powerpoint/2010/main" val="2839414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F5B41-1027-008E-A2F9-6E13038CEAD0}"/>
              </a:ext>
            </a:extLst>
          </p:cNvPr>
          <p:cNvSpPr>
            <a:spLocks noGrp="1"/>
          </p:cNvSpPr>
          <p:nvPr>
            <p:ph type="ctrTitle"/>
          </p:nvPr>
        </p:nvSpPr>
        <p:spPr/>
        <p:txBody>
          <a:bodyPr/>
          <a:lstStyle/>
          <a:p>
            <a:r>
              <a:rPr lang="en-US" b="1" dirty="0"/>
              <a:t>P.C. 373 (SB655/HB1010)</a:t>
            </a:r>
            <a:r>
              <a:rPr lang="en-US" dirty="0"/>
              <a:t> </a:t>
            </a:r>
          </a:p>
        </p:txBody>
      </p:sp>
      <p:sp>
        <p:nvSpPr>
          <p:cNvPr id="3" name="Text Placeholder 2">
            <a:extLst>
              <a:ext uri="{FF2B5EF4-FFF2-40B4-BE49-F238E27FC236}">
                <a16:creationId xmlns:a16="http://schemas.microsoft.com/office/drawing/2014/main" id="{18D3B2F7-5B3D-BC8A-6D94-2B900A9F4479}"/>
              </a:ext>
            </a:extLst>
          </p:cNvPr>
          <p:cNvSpPr>
            <a:spLocks noGrp="1"/>
          </p:cNvSpPr>
          <p:nvPr>
            <p:ph type="body" sz="quarter" idx="10"/>
          </p:nvPr>
        </p:nvSpPr>
        <p:spPr/>
        <p:txBody>
          <a:bodyPr/>
          <a:lstStyle/>
          <a:p>
            <a:pPr marL="0" indent="0">
              <a:buNone/>
            </a:pPr>
            <a:r>
              <a:rPr lang="en-US" dirty="0"/>
              <a:t>Authorizes a district attorney general, with the consent of the district attorney general of any other judicial district, to specially appoint another district attorney general, or an assistant to that district attorney general, to conduct specific proceedings under title 8, chapter 47, regarding removal of officers, which the district attorney general is authorized by law to conduct in that district. </a:t>
            </a:r>
          </a:p>
          <a:p>
            <a:pPr marL="0" indent="0">
              <a:buNone/>
            </a:pPr>
            <a:endParaRPr lang="en-US" dirty="0"/>
          </a:p>
          <a:p>
            <a:pPr marL="0" indent="0" algn="r">
              <a:buNone/>
            </a:pPr>
            <a:r>
              <a:rPr lang="en-US" dirty="0"/>
              <a:t>Effective May 5, 2025.</a:t>
            </a:r>
          </a:p>
          <a:p>
            <a:endParaRPr lang="en-US" dirty="0"/>
          </a:p>
        </p:txBody>
      </p:sp>
    </p:spTree>
    <p:extLst>
      <p:ext uri="{BB962C8B-B14F-4D97-AF65-F5344CB8AC3E}">
        <p14:creationId xmlns:p14="http://schemas.microsoft.com/office/powerpoint/2010/main" val="2209770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9DE9-FA53-B123-7C8C-2DFE3D1A9FA9}"/>
              </a:ext>
            </a:extLst>
          </p:cNvPr>
          <p:cNvSpPr>
            <a:spLocks noGrp="1"/>
          </p:cNvSpPr>
          <p:nvPr>
            <p:ph type="ctrTitle"/>
          </p:nvPr>
        </p:nvSpPr>
        <p:spPr/>
        <p:txBody>
          <a:bodyPr/>
          <a:lstStyle/>
          <a:p>
            <a:r>
              <a:rPr lang="en-US" b="1" dirty="0"/>
              <a:t>P.C. 458 (SB1084/HB923</a:t>
            </a:r>
            <a:r>
              <a:rPr lang="en-US" dirty="0"/>
              <a:t> </a:t>
            </a:r>
          </a:p>
        </p:txBody>
      </p:sp>
      <p:sp>
        <p:nvSpPr>
          <p:cNvPr id="3" name="Text Placeholder 2">
            <a:extLst>
              <a:ext uri="{FF2B5EF4-FFF2-40B4-BE49-F238E27FC236}">
                <a16:creationId xmlns:a16="http://schemas.microsoft.com/office/drawing/2014/main" id="{F23A1D00-D0A7-1A12-3DF6-F1145D07902D}"/>
              </a:ext>
            </a:extLst>
          </p:cNvPr>
          <p:cNvSpPr>
            <a:spLocks noGrp="1"/>
          </p:cNvSpPr>
          <p:nvPr>
            <p:ph type="body" sz="quarter" idx="10"/>
          </p:nvPr>
        </p:nvSpPr>
        <p:spPr/>
        <p:txBody>
          <a:bodyPr>
            <a:normAutofit fontScale="92500" lnSpcReduction="10000"/>
          </a:bodyPr>
          <a:lstStyle/>
          <a:p>
            <a:pPr marL="0" indent="0">
              <a:buNone/>
            </a:pPr>
            <a:r>
              <a:rPr lang="en-US" dirty="0"/>
              <a:t>Prohibits state or local governments from using a discriminatory preference in an effort to increase diversity, equity, or inclusion or establish or maintain an office for such purposes.  All mandates, policies, programs, or guidance in existence prior to this prohibition are void.  A discriminatory preference is defined as a policy, practice, or requirement that grants or withholds benefits, opportunities, advantages or disadvantages to an individual group based on race, ethnicity, sex, age, or any other demographic characteristic.  This prohibition does not apply if the local government can prove to the comptroller that compliance would result in the loss of federal funds.</a:t>
            </a:r>
          </a:p>
          <a:p>
            <a:pPr marL="0" indent="0" algn="r">
              <a:buNone/>
            </a:pPr>
            <a:r>
              <a:rPr lang="en-US" dirty="0"/>
              <a:t>Effective May 9, 2025.</a:t>
            </a:r>
          </a:p>
          <a:p>
            <a:endParaRPr lang="en-US" dirty="0"/>
          </a:p>
        </p:txBody>
      </p:sp>
    </p:spTree>
    <p:extLst>
      <p:ext uri="{BB962C8B-B14F-4D97-AF65-F5344CB8AC3E}">
        <p14:creationId xmlns:p14="http://schemas.microsoft.com/office/powerpoint/2010/main" val="290609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F479A-BCF7-F8C3-264E-31F43DC37160}"/>
              </a:ext>
            </a:extLst>
          </p:cNvPr>
          <p:cNvSpPr>
            <a:spLocks noGrp="1"/>
          </p:cNvSpPr>
          <p:nvPr>
            <p:ph type="ctrTitle"/>
          </p:nvPr>
        </p:nvSpPr>
        <p:spPr/>
        <p:txBody>
          <a:bodyPr/>
          <a:lstStyle/>
          <a:p>
            <a:r>
              <a:rPr lang="en-US" b="1" dirty="0"/>
              <a:t>P.C. 477 (SB1072/HB160)</a:t>
            </a:r>
            <a:r>
              <a:rPr lang="en-US" dirty="0"/>
              <a:t> </a:t>
            </a:r>
          </a:p>
        </p:txBody>
      </p:sp>
      <p:sp>
        <p:nvSpPr>
          <p:cNvPr id="3" name="Text Placeholder 2">
            <a:extLst>
              <a:ext uri="{FF2B5EF4-FFF2-40B4-BE49-F238E27FC236}">
                <a16:creationId xmlns:a16="http://schemas.microsoft.com/office/drawing/2014/main" id="{554BB285-095B-CADA-BB9E-E73148DE8EB4}"/>
              </a:ext>
            </a:extLst>
          </p:cNvPr>
          <p:cNvSpPr>
            <a:spLocks noGrp="1"/>
          </p:cNvSpPr>
          <p:nvPr>
            <p:ph type="body" sz="quarter" idx="10"/>
          </p:nvPr>
        </p:nvSpPr>
        <p:spPr/>
        <p:txBody>
          <a:bodyPr/>
          <a:lstStyle/>
          <a:p>
            <a:pPr marL="0" indent="0">
              <a:buNone/>
            </a:pPr>
            <a:r>
              <a:rPr lang="en-US" dirty="0"/>
              <a:t>Exempts the sale of wine for consumption on the premises of a winery or farm wine producer, including the premises of a satellite facility, including tastings and sealed bottles sold at retail for consumption on the premises, from the liquor-by-the-drink tax on alcoholic beverages.  Such sales are still subject to sales tax.</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149871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B197-5DDC-A2FE-1076-3C0050B0D0D5}"/>
              </a:ext>
            </a:extLst>
          </p:cNvPr>
          <p:cNvSpPr>
            <a:spLocks noGrp="1"/>
          </p:cNvSpPr>
          <p:nvPr>
            <p:ph type="ctrTitle"/>
          </p:nvPr>
        </p:nvSpPr>
        <p:spPr/>
        <p:txBody>
          <a:bodyPr/>
          <a:lstStyle/>
          <a:p>
            <a:r>
              <a:rPr lang="en-US" b="1" dirty="0"/>
              <a:t>P.C. 494 (SB1083/HB622)</a:t>
            </a:r>
            <a:r>
              <a:rPr lang="en-US" dirty="0"/>
              <a:t> </a:t>
            </a:r>
          </a:p>
        </p:txBody>
      </p:sp>
      <p:sp>
        <p:nvSpPr>
          <p:cNvPr id="3" name="Text Placeholder 2">
            <a:extLst>
              <a:ext uri="{FF2B5EF4-FFF2-40B4-BE49-F238E27FC236}">
                <a16:creationId xmlns:a16="http://schemas.microsoft.com/office/drawing/2014/main" id="{25EECB98-1762-1501-6F16-4465EC44EC75}"/>
              </a:ext>
            </a:extLst>
          </p:cNvPr>
          <p:cNvSpPr>
            <a:spLocks noGrp="1"/>
          </p:cNvSpPr>
          <p:nvPr>
            <p:ph type="body" sz="quarter" idx="10"/>
          </p:nvPr>
        </p:nvSpPr>
        <p:spPr>
          <a:xfrm>
            <a:off x="349321" y="1448656"/>
            <a:ext cx="11046810" cy="4698143"/>
          </a:xfrm>
        </p:spPr>
        <p:txBody>
          <a:bodyPr>
            <a:normAutofit fontScale="92500" lnSpcReduction="20000"/>
          </a:bodyPr>
          <a:lstStyle/>
          <a:p>
            <a:pPr marL="0" indent="0">
              <a:buNone/>
            </a:pPr>
            <a:r>
              <a:rPr lang="en-US" dirty="0"/>
              <a:t>Prohibits local governments and public institutions of higher education from basing hiring decisions on any metrics that consider an applicant's race, color, religion, sex, national origin, age, or disability, or hiring a particular candidate in order to achieve any goals to increase diversity, equity, or inclusion in the workplace.  This does not apply to veteran preferences or other lawful eligibility criteria.  Under this law, an employment decision is defined as any action or determination relating to the hiring, firing, retention, promotion, demotion, discipline, evaluation, compensation, training, reassignment, or any other term, condition, or privilege of employment.  The comptroller may waive these requirements if the local government can show that compliance would cause the loss of federal funds. That exemption must be renewed every year.</a:t>
            </a:r>
          </a:p>
          <a:p>
            <a:pPr marL="0" indent="0" algn="r">
              <a:buNone/>
            </a:pPr>
            <a:r>
              <a:rPr lang="en-US" dirty="0"/>
              <a:t>Effective May 21, 2025.</a:t>
            </a:r>
          </a:p>
          <a:p>
            <a:endParaRPr lang="en-US" dirty="0"/>
          </a:p>
        </p:txBody>
      </p:sp>
    </p:spTree>
    <p:extLst>
      <p:ext uri="{BB962C8B-B14F-4D97-AF65-F5344CB8AC3E}">
        <p14:creationId xmlns:p14="http://schemas.microsoft.com/office/powerpoint/2010/main" val="3401299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58B8-E3D9-5EF5-8F5E-CB7F4062B785}"/>
              </a:ext>
            </a:extLst>
          </p:cNvPr>
          <p:cNvSpPr>
            <a:spLocks noGrp="1"/>
          </p:cNvSpPr>
          <p:nvPr>
            <p:ph type="ctrTitle"/>
          </p:nvPr>
        </p:nvSpPr>
        <p:spPr/>
        <p:txBody>
          <a:bodyPr/>
          <a:lstStyle/>
          <a:p>
            <a:r>
              <a:rPr lang="en-US" b="1" dirty="0"/>
              <a:t>P.C. 475 (SB396/HB132)</a:t>
            </a:r>
            <a:r>
              <a:rPr lang="en-US" dirty="0"/>
              <a:t> </a:t>
            </a:r>
          </a:p>
        </p:txBody>
      </p:sp>
      <p:sp>
        <p:nvSpPr>
          <p:cNvPr id="3" name="Text Placeholder 2">
            <a:extLst>
              <a:ext uri="{FF2B5EF4-FFF2-40B4-BE49-F238E27FC236}">
                <a16:creationId xmlns:a16="http://schemas.microsoft.com/office/drawing/2014/main" id="{70787955-BE8D-EF4D-08FE-67C3CE797992}"/>
              </a:ext>
            </a:extLst>
          </p:cNvPr>
          <p:cNvSpPr>
            <a:spLocks noGrp="1"/>
          </p:cNvSpPr>
          <p:nvPr>
            <p:ph type="body" sz="quarter" idx="10"/>
          </p:nvPr>
        </p:nvSpPr>
        <p:spPr/>
        <p:txBody>
          <a:bodyPr/>
          <a:lstStyle/>
          <a:p>
            <a:pPr marL="0" indent="0">
              <a:buNone/>
            </a:pPr>
            <a:r>
              <a:rPr lang="en-US" dirty="0"/>
              <a:t>Authorizes the general assembly to terminate a state of emergency that was issued or extended by the governor.</a:t>
            </a:r>
          </a:p>
          <a:p>
            <a:endParaRPr lang="en-US" dirty="0"/>
          </a:p>
          <a:p>
            <a:pPr marL="0" indent="0" algn="r">
              <a:buNone/>
            </a:pPr>
            <a:r>
              <a:rPr lang="en-US" dirty="0"/>
              <a:t>Effective May 21, 2025.</a:t>
            </a:r>
          </a:p>
          <a:p>
            <a:endParaRPr lang="en-US" dirty="0"/>
          </a:p>
        </p:txBody>
      </p:sp>
    </p:spTree>
    <p:extLst>
      <p:ext uri="{BB962C8B-B14F-4D97-AF65-F5344CB8AC3E}">
        <p14:creationId xmlns:p14="http://schemas.microsoft.com/office/powerpoint/2010/main" val="407119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03BF-D6E2-41C8-BD73-7375C2EDD760}"/>
              </a:ext>
            </a:extLst>
          </p:cNvPr>
          <p:cNvSpPr>
            <a:spLocks noGrp="1"/>
          </p:cNvSpPr>
          <p:nvPr>
            <p:ph type="ctrTitle"/>
          </p:nvPr>
        </p:nvSpPr>
        <p:spPr/>
        <p:txBody>
          <a:bodyPr/>
          <a:lstStyle/>
          <a:p>
            <a:r>
              <a:rPr lang="en-US" b="1" dirty="0"/>
              <a:t>P.C. 514 (SB845/HB1097)</a:t>
            </a:r>
            <a:r>
              <a:rPr lang="en-US" dirty="0"/>
              <a:t> </a:t>
            </a:r>
          </a:p>
        </p:txBody>
      </p:sp>
      <p:sp>
        <p:nvSpPr>
          <p:cNvPr id="3" name="Text Placeholder 2">
            <a:extLst>
              <a:ext uri="{FF2B5EF4-FFF2-40B4-BE49-F238E27FC236}">
                <a16:creationId xmlns:a16="http://schemas.microsoft.com/office/drawing/2014/main" id="{1D776638-3865-7134-A14D-84F5B3505D78}"/>
              </a:ext>
            </a:extLst>
          </p:cNvPr>
          <p:cNvSpPr>
            <a:spLocks noGrp="1"/>
          </p:cNvSpPr>
          <p:nvPr>
            <p:ph type="body" sz="quarter" idx="10"/>
          </p:nvPr>
        </p:nvSpPr>
        <p:spPr>
          <a:xfrm>
            <a:off x="817963" y="1530849"/>
            <a:ext cx="10578168" cy="4756935"/>
          </a:xfrm>
        </p:spPr>
        <p:txBody>
          <a:bodyPr>
            <a:normAutofit fontScale="77500" lnSpcReduction="20000"/>
          </a:bodyPr>
          <a:lstStyle/>
          <a:p>
            <a:pPr marL="0" indent="0">
              <a:buNone/>
            </a:pPr>
            <a:r>
              <a:rPr lang="en-US" dirty="0"/>
              <a:t>Authorizes the attorney general and reporter to investigate an ordinance, regulation, order, or other official action adopted or taken by the chief executive officer or governing body of a local government or any written policy, written rule, or written regulation adopted by any agency, department, or other entity of the local government to see if such action violates state law or the Constitution of Tennessee. If the Attorney General finds a violation, then they shall provide notice to the local government.  The local government can either repeal the action or appeal to a three-judge panel.  If the local government does neither of these two things within 60 days, then the Attorney General will file an action for review by the three-judge panel. The  three-judge panel may order that state funding, including state share taxes, be withheld from the local government until the violation is corrected.  The withheld funds must be held by the state and returned once the violation is corrected.</a:t>
            </a:r>
          </a:p>
          <a:p>
            <a:pPr marL="0" indent="0">
              <a:buNone/>
            </a:pPr>
            <a:endParaRPr lang="en-US" dirty="0"/>
          </a:p>
          <a:p>
            <a:pPr marL="0" indent="0" algn="r">
              <a:buNone/>
            </a:pPr>
            <a:r>
              <a:rPr lang="en-US" dirty="0"/>
              <a:t>Effective July 1, 2025.</a:t>
            </a:r>
          </a:p>
        </p:txBody>
      </p:sp>
    </p:spTree>
    <p:extLst>
      <p:ext uri="{BB962C8B-B14F-4D97-AF65-F5344CB8AC3E}">
        <p14:creationId xmlns:p14="http://schemas.microsoft.com/office/powerpoint/2010/main" val="25615827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5533-5D6D-577B-A1D3-0E1BB4EC1A66}"/>
              </a:ext>
            </a:extLst>
          </p:cNvPr>
          <p:cNvSpPr>
            <a:spLocks noGrp="1"/>
          </p:cNvSpPr>
          <p:nvPr>
            <p:ph type="ctrTitle"/>
          </p:nvPr>
        </p:nvSpPr>
        <p:spPr/>
        <p:txBody>
          <a:bodyPr/>
          <a:lstStyle/>
          <a:p>
            <a:r>
              <a:rPr lang="en-US" b="1" dirty="0"/>
              <a:t>P.C. 526 (SB1413/HB1376)</a:t>
            </a:r>
            <a:r>
              <a:rPr lang="en-US" dirty="0"/>
              <a:t> </a:t>
            </a:r>
          </a:p>
        </p:txBody>
      </p:sp>
      <p:sp>
        <p:nvSpPr>
          <p:cNvPr id="3" name="Text Placeholder 2">
            <a:extLst>
              <a:ext uri="{FF2B5EF4-FFF2-40B4-BE49-F238E27FC236}">
                <a16:creationId xmlns:a16="http://schemas.microsoft.com/office/drawing/2014/main" id="{1A333C95-A1B9-FD6E-84F9-E1A94ACD39FD}"/>
              </a:ext>
            </a:extLst>
          </p:cNvPr>
          <p:cNvSpPr>
            <a:spLocks noGrp="1"/>
          </p:cNvSpPr>
          <p:nvPr>
            <p:ph type="body" sz="quarter" idx="10"/>
          </p:nvPr>
        </p:nvSpPr>
        <p:spPr>
          <a:xfrm>
            <a:off x="184935" y="1345916"/>
            <a:ext cx="11211196" cy="4800884"/>
          </a:xfrm>
        </p:spPr>
        <p:txBody>
          <a:bodyPr>
            <a:normAutofit fontScale="92500" lnSpcReduction="20000"/>
          </a:bodyPr>
          <a:lstStyle/>
          <a:p>
            <a:pPr marL="0" indent="0">
              <a:buNone/>
            </a:pPr>
            <a:r>
              <a:rPr lang="en-US" dirty="0"/>
              <a:t>Provides new regulations related to the sale, manufacturing and distribution of hemp-derived cannabinoid products.  The legislation also establishes taxes for such products and civil and criminal penalties for violations of the new regulations.  The new regulations include but are not limited to requiring a license to engage in the </a:t>
            </a:r>
            <a:r>
              <a:rPr lang="en-US"/>
              <a:t>business of manufacturing</a:t>
            </a:r>
            <a:r>
              <a:rPr lang="en-US" dirty="0"/>
              <a:t>, distribution or selling of such products, a seller must first obtain proof of age, a purchaser must be over 21 years old, and restricting the types of retail locations to those that limit entry to those that are 21 and up or that hold a valid liquor license.  The Alcoholic Beverage Commission will take over from the Department of Agriculture the enforcement of these regulations.  </a:t>
            </a:r>
          </a:p>
          <a:p>
            <a:pPr marL="0" indent="0">
              <a:buNone/>
            </a:pPr>
            <a:r>
              <a:rPr lang="en-US" dirty="0"/>
              <a:t>					Effective May 21, 2025, for the 							purpose of promulgating </a:t>
            </a:r>
          </a:p>
          <a:p>
            <a:pPr marL="0" indent="0">
              <a:buNone/>
            </a:pPr>
            <a:r>
              <a:rPr lang="en-US" dirty="0"/>
              <a:t>					rules and January 1, 2026, for all other 						purposes. </a:t>
            </a:r>
          </a:p>
          <a:p>
            <a:endParaRPr lang="en-US" dirty="0"/>
          </a:p>
        </p:txBody>
      </p:sp>
    </p:spTree>
    <p:extLst>
      <p:ext uri="{BB962C8B-B14F-4D97-AF65-F5344CB8AC3E}">
        <p14:creationId xmlns:p14="http://schemas.microsoft.com/office/powerpoint/2010/main" val="2021408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376E-AD14-938D-D98C-7F27D61F8C8E}"/>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6CB6175F-724D-04E4-334F-4527A67270EC}"/>
              </a:ext>
            </a:extLst>
          </p:cNvPr>
          <p:cNvSpPr>
            <a:spLocks noGrp="1"/>
          </p:cNvSpPr>
          <p:nvPr>
            <p:ph type="body" sz="quarter" idx="10"/>
          </p:nvPr>
        </p:nvSpPr>
        <p:spPr/>
        <p:txBody>
          <a:bodyPr>
            <a:normAutofit/>
          </a:bodyPr>
          <a:lstStyle/>
          <a:p>
            <a:pPr marL="0" indent="0" algn="ctr">
              <a:buNone/>
            </a:pPr>
            <a:r>
              <a:rPr lang="en-US" sz="4400" b="1" dirty="0"/>
              <a:t>Law Enforcement </a:t>
            </a:r>
          </a:p>
        </p:txBody>
      </p:sp>
    </p:spTree>
    <p:extLst>
      <p:ext uri="{BB962C8B-B14F-4D97-AF65-F5344CB8AC3E}">
        <p14:creationId xmlns:p14="http://schemas.microsoft.com/office/powerpoint/2010/main" val="2000558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0E0A-FB5D-7DD9-1632-FF8042838326}"/>
              </a:ext>
            </a:extLst>
          </p:cNvPr>
          <p:cNvSpPr>
            <a:spLocks noGrp="1"/>
          </p:cNvSpPr>
          <p:nvPr>
            <p:ph type="ctrTitle"/>
          </p:nvPr>
        </p:nvSpPr>
        <p:spPr/>
        <p:txBody>
          <a:bodyPr/>
          <a:lstStyle/>
          <a:p>
            <a:r>
              <a:rPr lang="en-US" b="1" dirty="0"/>
              <a:t>P.C. 55 (SB296/HB300) </a:t>
            </a:r>
            <a:endParaRPr lang="en-US" dirty="0"/>
          </a:p>
        </p:txBody>
      </p:sp>
      <p:sp>
        <p:nvSpPr>
          <p:cNvPr id="3" name="Text Placeholder 2">
            <a:extLst>
              <a:ext uri="{FF2B5EF4-FFF2-40B4-BE49-F238E27FC236}">
                <a16:creationId xmlns:a16="http://schemas.microsoft.com/office/drawing/2014/main" id="{BAEC4F6A-5417-A0D9-4926-72BD662B9FC7}"/>
              </a:ext>
            </a:extLst>
          </p:cNvPr>
          <p:cNvSpPr>
            <a:spLocks noGrp="1"/>
          </p:cNvSpPr>
          <p:nvPr>
            <p:ph type="body" sz="quarter" idx="10"/>
          </p:nvPr>
        </p:nvSpPr>
        <p:spPr/>
        <p:txBody>
          <a:bodyPr/>
          <a:lstStyle/>
          <a:p>
            <a:pPr marL="0" indent="0">
              <a:buNone/>
            </a:pPr>
            <a:r>
              <a:rPr lang="en-US" dirty="0"/>
              <a:t>Authorizes a law enforcement officer to seize or impound a motor vehicle that is found with an installed license plate flipper; requires that the owner or operator of the motor vehicle, if present, be provided the opportunity to promptly remove the license plate flipper if it can be removed safely.</a:t>
            </a:r>
            <a:r>
              <a:rPr lang="en-US" b="1" dirty="0"/>
              <a:t> </a:t>
            </a:r>
            <a:r>
              <a:rPr lang="en-US" dirty="0"/>
              <a:t>The owner is liable for any towing and impounding fees and reasonable costs to remove the license plate flipper.</a:t>
            </a:r>
          </a:p>
          <a:p>
            <a:endParaRPr lang="en-US" dirty="0"/>
          </a:p>
          <a:p>
            <a:pPr marL="0" indent="0" algn="r">
              <a:buNone/>
            </a:pPr>
            <a:r>
              <a:rPr lang="en-US" dirty="0"/>
              <a:t>Effective March 26, 2025.</a:t>
            </a:r>
          </a:p>
          <a:p>
            <a:endParaRPr lang="en-US" dirty="0"/>
          </a:p>
        </p:txBody>
      </p:sp>
    </p:spTree>
    <p:extLst>
      <p:ext uri="{BB962C8B-B14F-4D97-AF65-F5344CB8AC3E}">
        <p14:creationId xmlns:p14="http://schemas.microsoft.com/office/powerpoint/2010/main" val="2513354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3A3C-C1F0-8880-F841-219D09E47C63}"/>
              </a:ext>
            </a:extLst>
          </p:cNvPr>
          <p:cNvSpPr>
            <a:spLocks noGrp="1"/>
          </p:cNvSpPr>
          <p:nvPr>
            <p:ph type="ctrTitle"/>
          </p:nvPr>
        </p:nvSpPr>
        <p:spPr/>
        <p:txBody>
          <a:bodyPr/>
          <a:lstStyle/>
          <a:p>
            <a:r>
              <a:rPr lang="en-US" b="1" dirty="0"/>
              <a:t>P.C. 157 (SB228/HB537)</a:t>
            </a:r>
            <a:r>
              <a:rPr lang="en-US" dirty="0"/>
              <a:t> </a:t>
            </a:r>
          </a:p>
        </p:txBody>
      </p:sp>
      <p:sp>
        <p:nvSpPr>
          <p:cNvPr id="3" name="Text Placeholder 2">
            <a:extLst>
              <a:ext uri="{FF2B5EF4-FFF2-40B4-BE49-F238E27FC236}">
                <a16:creationId xmlns:a16="http://schemas.microsoft.com/office/drawing/2014/main" id="{39190988-8C1B-225B-6766-6A087A75093E}"/>
              </a:ext>
            </a:extLst>
          </p:cNvPr>
          <p:cNvSpPr>
            <a:spLocks noGrp="1"/>
          </p:cNvSpPr>
          <p:nvPr>
            <p:ph type="body" sz="quarter" idx="10"/>
          </p:nvPr>
        </p:nvSpPr>
        <p:spPr/>
        <p:txBody>
          <a:bodyPr>
            <a:normAutofit fontScale="92500"/>
          </a:bodyPr>
          <a:lstStyle/>
          <a:p>
            <a:pPr marL="0" indent="0">
              <a:buNone/>
            </a:pPr>
            <a:r>
              <a:rPr lang="en-US" dirty="0"/>
              <a:t>Enacts the "Law Enforcement’s Safer Tennessee Electronic Registration (LESTER) Act," which clarifies that law enforcement is required to accept a digital copy of vehicle registration as proof of registration.  An officer is not required to accept the digital copy if the image is not clear enough to read or if the officer believes the information is fraudulent or inaccurate.  An officer may require more information to verify the digital copy.  Allowing the officer to view the digital copy is not consent for the officer to search the contents of the device.</a:t>
            </a:r>
          </a:p>
          <a:p>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593014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E394-7A61-2806-8140-5AD7EDFFF9E0}"/>
              </a:ext>
            </a:extLst>
          </p:cNvPr>
          <p:cNvSpPr>
            <a:spLocks noGrp="1"/>
          </p:cNvSpPr>
          <p:nvPr>
            <p:ph type="ctrTitle"/>
          </p:nvPr>
        </p:nvSpPr>
        <p:spPr/>
        <p:txBody>
          <a:bodyPr/>
          <a:lstStyle/>
          <a:p>
            <a:r>
              <a:rPr lang="en-US" b="1" dirty="0"/>
              <a:t>P.C.160 (SB280/HB1020)</a:t>
            </a:r>
            <a:r>
              <a:rPr lang="en-US" dirty="0"/>
              <a:t> </a:t>
            </a:r>
          </a:p>
        </p:txBody>
      </p:sp>
      <p:sp>
        <p:nvSpPr>
          <p:cNvPr id="3" name="Text Placeholder 2">
            <a:extLst>
              <a:ext uri="{FF2B5EF4-FFF2-40B4-BE49-F238E27FC236}">
                <a16:creationId xmlns:a16="http://schemas.microsoft.com/office/drawing/2014/main" id="{6A14DD0E-6919-D2BE-A32C-E08234D53891}"/>
              </a:ext>
            </a:extLst>
          </p:cNvPr>
          <p:cNvSpPr>
            <a:spLocks noGrp="1"/>
          </p:cNvSpPr>
          <p:nvPr>
            <p:ph type="body" sz="quarter" idx="10"/>
          </p:nvPr>
        </p:nvSpPr>
        <p:spPr>
          <a:xfrm>
            <a:off x="817963" y="1520576"/>
            <a:ext cx="10578168" cy="4626224"/>
          </a:xfrm>
        </p:spPr>
        <p:txBody>
          <a:bodyPr>
            <a:normAutofit fontScale="92500" lnSpcReduction="10000"/>
          </a:bodyPr>
          <a:lstStyle/>
          <a:p>
            <a:pPr marL="0" indent="0">
              <a:buNone/>
            </a:pPr>
            <a:r>
              <a:rPr lang="en-US" dirty="0"/>
              <a:t>Specifies that a law enforcement officer who causes property damage to or inflicts personal injury upon a person during the course of the law enforcement officer's official duties is immune from civil liability if at the time the damage or injury occurred, the person suffering the injury or damage was engaged in conduct that resulted in the person being convicted of the offense of resisting a stop, frisk, halt, arrest, or search of the person.  This immunity would not apply if the officer’s actions were grossly negligent or showed willful misconduct. The immunity also would not apply to the property damage or injury of a bystander.</a:t>
            </a:r>
          </a:p>
          <a:p>
            <a:pPr marL="0" indent="0">
              <a:buNone/>
            </a:pPr>
            <a:endParaRPr lang="en-US" dirty="0"/>
          </a:p>
          <a:p>
            <a:pPr marL="0" indent="0" algn="r">
              <a:buNone/>
            </a:pPr>
            <a:r>
              <a:rPr lang="en-US" dirty="0"/>
              <a:t>Effective April 11, 2025. </a:t>
            </a:r>
          </a:p>
          <a:p>
            <a:endParaRPr lang="en-US" dirty="0"/>
          </a:p>
        </p:txBody>
      </p:sp>
    </p:spTree>
    <p:extLst>
      <p:ext uri="{BB962C8B-B14F-4D97-AF65-F5344CB8AC3E}">
        <p14:creationId xmlns:p14="http://schemas.microsoft.com/office/powerpoint/2010/main" val="2664082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6F29-5BA3-149C-8EF5-5F7E37F02DE2}"/>
              </a:ext>
            </a:extLst>
          </p:cNvPr>
          <p:cNvSpPr>
            <a:spLocks noGrp="1"/>
          </p:cNvSpPr>
          <p:nvPr>
            <p:ph type="ctrTitle"/>
          </p:nvPr>
        </p:nvSpPr>
        <p:spPr/>
        <p:txBody>
          <a:bodyPr/>
          <a:lstStyle/>
          <a:p>
            <a:r>
              <a:rPr lang="en-US" b="1" dirty="0"/>
              <a:t>P.C. 255 (SB728/HB810)</a:t>
            </a:r>
            <a:r>
              <a:rPr lang="en-US" dirty="0"/>
              <a:t> </a:t>
            </a:r>
          </a:p>
        </p:txBody>
      </p:sp>
      <p:sp>
        <p:nvSpPr>
          <p:cNvPr id="3" name="Text Placeholder 2">
            <a:extLst>
              <a:ext uri="{FF2B5EF4-FFF2-40B4-BE49-F238E27FC236}">
                <a16:creationId xmlns:a16="http://schemas.microsoft.com/office/drawing/2014/main" id="{4D45C590-D245-DE99-A0D4-3B0D15D9956A}"/>
              </a:ext>
            </a:extLst>
          </p:cNvPr>
          <p:cNvSpPr>
            <a:spLocks noGrp="1"/>
          </p:cNvSpPr>
          <p:nvPr>
            <p:ph type="body" sz="quarter" idx="10"/>
          </p:nvPr>
        </p:nvSpPr>
        <p:spPr/>
        <p:txBody>
          <a:bodyPr>
            <a:normAutofit/>
          </a:bodyPr>
          <a:lstStyle/>
          <a:p>
            <a:pPr marL="0" indent="0">
              <a:buNone/>
            </a:pPr>
            <a:r>
              <a:rPr lang="en-US" dirty="0"/>
              <a:t>Authorizes utility terrain vehicles to operate on county roads and state highways throughout the state, subject to certain restrictions. UTVs cannot be driven on a roadway having a speed limit above 45 MPH, that is a control access highway or a part of the interstate or national defense highway system.  A county or municipality may prohibit the use of UTVs in their jurisdiction by passage of a resolution or ordinance and the submission of the resolution or ordinance to the department of safety.</a:t>
            </a:r>
          </a:p>
          <a:p>
            <a:pPr marL="0" indent="0" algn="r">
              <a:buNone/>
            </a:pPr>
            <a:r>
              <a:rPr lang="en-US" dirty="0"/>
              <a:t>Effective April 23, 2025.</a:t>
            </a:r>
          </a:p>
          <a:p>
            <a:endParaRPr lang="en-US" dirty="0"/>
          </a:p>
        </p:txBody>
      </p:sp>
    </p:spTree>
    <p:extLst>
      <p:ext uri="{BB962C8B-B14F-4D97-AF65-F5344CB8AC3E}">
        <p14:creationId xmlns:p14="http://schemas.microsoft.com/office/powerpoint/2010/main" val="37653325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4DDA-3F79-4700-1041-A6519FA6A7BE}"/>
              </a:ext>
            </a:extLst>
          </p:cNvPr>
          <p:cNvSpPr>
            <a:spLocks noGrp="1"/>
          </p:cNvSpPr>
          <p:nvPr>
            <p:ph type="ctrTitle"/>
          </p:nvPr>
        </p:nvSpPr>
        <p:spPr/>
        <p:txBody>
          <a:bodyPr/>
          <a:lstStyle/>
          <a:p>
            <a:r>
              <a:rPr lang="en-US" b="1" dirty="0"/>
              <a:t>P.C. 327 (SB1166/HB1274)</a:t>
            </a:r>
            <a:r>
              <a:rPr lang="en-US" dirty="0"/>
              <a:t> </a:t>
            </a:r>
          </a:p>
        </p:txBody>
      </p:sp>
      <p:sp>
        <p:nvSpPr>
          <p:cNvPr id="3" name="Text Placeholder 2">
            <a:extLst>
              <a:ext uri="{FF2B5EF4-FFF2-40B4-BE49-F238E27FC236}">
                <a16:creationId xmlns:a16="http://schemas.microsoft.com/office/drawing/2014/main" id="{DC2C96F6-EB87-75F3-3D4A-1F1557FD5134}"/>
              </a:ext>
            </a:extLst>
          </p:cNvPr>
          <p:cNvSpPr>
            <a:spLocks noGrp="1"/>
          </p:cNvSpPr>
          <p:nvPr>
            <p:ph type="body" sz="quarter" idx="10"/>
          </p:nvPr>
        </p:nvSpPr>
        <p:spPr/>
        <p:txBody>
          <a:bodyPr/>
          <a:lstStyle/>
          <a:p>
            <a:pPr marL="0" indent="0">
              <a:buNone/>
            </a:pPr>
            <a:r>
              <a:rPr lang="en-US" dirty="0"/>
              <a:t>Requires the TBI to submit a report annually to the Speakers of the house and senate detailing the instances in the year which complete data is available that a person was arrested for driving under the influence but where no alcohol or other intoxicants are detected in the person’s blood or breath.   The report is required to detail the arresting agency.  The legislation sunsets in 2029.</a:t>
            </a:r>
          </a:p>
          <a:p>
            <a:pPr marL="0" indent="0">
              <a:buNone/>
            </a:pPr>
            <a:endParaRPr lang="en-US" dirty="0"/>
          </a:p>
          <a:p>
            <a:pPr marL="0" indent="0" algn="r">
              <a:buNone/>
            </a:pPr>
            <a:r>
              <a:rPr lang="en-US" dirty="0"/>
              <a:t>Effective May 2, 2025.</a:t>
            </a:r>
          </a:p>
          <a:p>
            <a:endParaRPr lang="en-US" dirty="0"/>
          </a:p>
        </p:txBody>
      </p:sp>
    </p:spTree>
    <p:extLst>
      <p:ext uri="{BB962C8B-B14F-4D97-AF65-F5344CB8AC3E}">
        <p14:creationId xmlns:p14="http://schemas.microsoft.com/office/powerpoint/2010/main" val="18270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57F9-BBEF-40B4-8763-89B0BE9AFD9E}"/>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C838A1B1-44BA-6435-7A85-26912A9581DA}"/>
              </a:ext>
            </a:extLst>
          </p:cNvPr>
          <p:cNvSpPr>
            <a:spLocks noGrp="1"/>
          </p:cNvSpPr>
          <p:nvPr>
            <p:ph type="body" sz="quarter" idx="10"/>
          </p:nvPr>
        </p:nvSpPr>
        <p:spPr/>
        <p:txBody>
          <a:bodyPr>
            <a:normAutofit/>
          </a:bodyPr>
          <a:lstStyle/>
          <a:p>
            <a:pPr marL="0" indent="0" algn="ctr">
              <a:buNone/>
            </a:pPr>
            <a:r>
              <a:rPr lang="en-US" sz="4400" b="1" dirty="0"/>
              <a:t>Codes </a:t>
            </a:r>
          </a:p>
        </p:txBody>
      </p:sp>
    </p:spTree>
    <p:extLst>
      <p:ext uri="{BB962C8B-B14F-4D97-AF65-F5344CB8AC3E}">
        <p14:creationId xmlns:p14="http://schemas.microsoft.com/office/powerpoint/2010/main" val="920183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FC1C-F3F1-9D10-E9AE-46EE05936B8B}"/>
              </a:ext>
            </a:extLst>
          </p:cNvPr>
          <p:cNvSpPr>
            <a:spLocks noGrp="1"/>
          </p:cNvSpPr>
          <p:nvPr>
            <p:ph type="ctrTitle"/>
          </p:nvPr>
        </p:nvSpPr>
        <p:spPr/>
        <p:txBody>
          <a:bodyPr/>
          <a:lstStyle/>
          <a:p>
            <a:r>
              <a:rPr lang="en-US" b="1" dirty="0"/>
              <a:t>P.C. 520 (SB324/HB1200)</a:t>
            </a:r>
            <a:r>
              <a:rPr lang="en-US" dirty="0"/>
              <a:t> </a:t>
            </a:r>
          </a:p>
        </p:txBody>
      </p:sp>
      <p:sp>
        <p:nvSpPr>
          <p:cNvPr id="3" name="Text Placeholder 2">
            <a:extLst>
              <a:ext uri="{FF2B5EF4-FFF2-40B4-BE49-F238E27FC236}">
                <a16:creationId xmlns:a16="http://schemas.microsoft.com/office/drawing/2014/main" id="{FDBF9446-2700-1796-F8B5-AB566F40E68F}"/>
              </a:ext>
            </a:extLst>
          </p:cNvPr>
          <p:cNvSpPr>
            <a:spLocks noGrp="1"/>
          </p:cNvSpPr>
          <p:nvPr>
            <p:ph type="body" sz="quarter" idx="10"/>
          </p:nvPr>
        </p:nvSpPr>
        <p:spPr/>
        <p:txBody>
          <a:bodyPr>
            <a:normAutofit lnSpcReduction="10000"/>
          </a:bodyPr>
          <a:lstStyle/>
          <a:p>
            <a:pPr marL="0" indent="0">
              <a:buNone/>
            </a:pPr>
            <a:r>
              <a:rPr lang="en-US" dirty="0"/>
              <a:t>Creates within the TBI a registry of persistent domestic violence offenders.  This registry will be for public view on the internet.  The TBI will gather the necessary information from court clerks and local law enforcement agencies.  An individual may be placed on this registry if the person is convicted of an offense against a domestic abuse victim and has at least 1 prior conviction against a domestic abuse victim.  Anyone ordered to be placed on the registry will have to pay a $150 registration fee.  An individual can be removed from the registry if certain time requirements are met.  </a:t>
            </a:r>
          </a:p>
          <a:p>
            <a:pPr marL="0" indent="0" algn="r">
              <a:buNone/>
            </a:pPr>
            <a:r>
              <a:rPr lang="en-US" dirty="0"/>
              <a:t>Effective January 1, 2026.</a:t>
            </a:r>
          </a:p>
          <a:p>
            <a:endParaRPr lang="en-US" dirty="0"/>
          </a:p>
        </p:txBody>
      </p:sp>
    </p:spTree>
    <p:extLst>
      <p:ext uri="{BB962C8B-B14F-4D97-AF65-F5344CB8AC3E}">
        <p14:creationId xmlns:p14="http://schemas.microsoft.com/office/powerpoint/2010/main" val="7599640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9754-AF29-F738-CD76-0B0D91710AEF}"/>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C5555BC7-E84E-C1E7-66F9-CB3AE8D544D6}"/>
              </a:ext>
            </a:extLst>
          </p:cNvPr>
          <p:cNvSpPr>
            <a:spLocks noGrp="1"/>
          </p:cNvSpPr>
          <p:nvPr>
            <p:ph type="body" sz="quarter" idx="10"/>
          </p:nvPr>
        </p:nvSpPr>
        <p:spPr/>
        <p:txBody>
          <a:bodyPr>
            <a:normAutofit/>
          </a:bodyPr>
          <a:lstStyle/>
          <a:p>
            <a:pPr marL="0" indent="0" algn="ctr">
              <a:buNone/>
            </a:pPr>
            <a:r>
              <a:rPr lang="en-US" sz="4400" b="1" dirty="0"/>
              <a:t>Open Meetings/Records</a:t>
            </a:r>
          </a:p>
        </p:txBody>
      </p:sp>
    </p:spTree>
    <p:extLst>
      <p:ext uri="{BB962C8B-B14F-4D97-AF65-F5344CB8AC3E}">
        <p14:creationId xmlns:p14="http://schemas.microsoft.com/office/powerpoint/2010/main" val="3351072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0949C-2970-A136-1B9D-25CCAAE74EFF}"/>
              </a:ext>
            </a:extLst>
          </p:cNvPr>
          <p:cNvSpPr>
            <a:spLocks noGrp="1"/>
          </p:cNvSpPr>
          <p:nvPr>
            <p:ph type="ctrTitle"/>
          </p:nvPr>
        </p:nvSpPr>
        <p:spPr/>
        <p:txBody>
          <a:bodyPr/>
          <a:lstStyle/>
          <a:p>
            <a:r>
              <a:rPr lang="en-US" b="1" dirty="0"/>
              <a:t>P.C. 360 (SB212/HB885) </a:t>
            </a:r>
            <a:endParaRPr lang="en-US" dirty="0"/>
          </a:p>
        </p:txBody>
      </p:sp>
      <p:sp>
        <p:nvSpPr>
          <p:cNvPr id="3" name="Text Placeholder 2">
            <a:extLst>
              <a:ext uri="{FF2B5EF4-FFF2-40B4-BE49-F238E27FC236}">
                <a16:creationId xmlns:a16="http://schemas.microsoft.com/office/drawing/2014/main" id="{54E5F6C5-54B3-229D-D266-197FF4A0C544}"/>
              </a:ext>
            </a:extLst>
          </p:cNvPr>
          <p:cNvSpPr>
            <a:spLocks noGrp="1"/>
          </p:cNvSpPr>
          <p:nvPr>
            <p:ph type="body" sz="quarter" idx="10"/>
          </p:nvPr>
        </p:nvSpPr>
        <p:spPr>
          <a:xfrm>
            <a:off x="817963" y="1530850"/>
            <a:ext cx="10578168" cy="4615950"/>
          </a:xfrm>
        </p:spPr>
        <p:txBody>
          <a:bodyPr>
            <a:normAutofit fontScale="92500" lnSpcReduction="20000"/>
          </a:bodyPr>
          <a:lstStyle/>
          <a:p>
            <a:pPr marL="0" indent="0">
              <a:buNone/>
            </a:pPr>
            <a:r>
              <a:rPr lang="en-US" dirty="0"/>
              <a:t>Expands the current requirements for local legislative bodies to post an agenda 48 hours prior to their regular meetings to include the legislative body of a city, town, metro government, or county; regional or municipal planning commissions; boards of zoning appeals; public utility boards, industrial development corporation boards of directors, housing authorities, regional or municipal airport authorities; election commissions; and the budget committee of a local legislative body. The legislation also requires that each of these bodies that maintains a website shall make an agenda available to the public through the website.  The website is considered a place accessible to the public for the purpose of compliance with the posting requirement.</a:t>
            </a:r>
          </a:p>
          <a:p>
            <a:pPr marL="0" indent="0" algn="r">
              <a:buNone/>
            </a:pPr>
            <a:r>
              <a:rPr lang="en-US" dirty="0"/>
              <a:t>Effective May 5, 2025.</a:t>
            </a:r>
          </a:p>
          <a:p>
            <a:endParaRPr lang="en-US" dirty="0"/>
          </a:p>
        </p:txBody>
      </p:sp>
    </p:spTree>
    <p:extLst>
      <p:ext uri="{BB962C8B-B14F-4D97-AF65-F5344CB8AC3E}">
        <p14:creationId xmlns:p14="http://schemas.microsoft.com/office/powerpoint/2010/main" val="13938581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8F929-673D-1DFC-E52D-700E315FADBE}"/>
              </a:ext>
            </a:extLst>
          </p:cNvPr>
          <p:cNvSpPr>
            <a:spLocks noGrp="1"/>
          </p:cNvSpPr>
          <p:nvPr>
            <p:ph type="ctrTitle"/>
          </p:nvPr>
        </p:nvSpPr>
        <p:spPr/>
        <p:txBody>
          <a:bodyPr/>
          <a:lstStyle/>
          <a:p>
            <a:r>
              <a:rPr lang="en-US" b="1" dirty="0"/>
              <a:t>P.C. 392 (SB1114/HB1293) </a:t>
            </a:r>
            <a:endParaRPr lang="en-US" dirty="0"/>
          </a:p>
        </p:txBody>
      </p:sp>
      <p:sp>
        <p:nvSpPr>
          <p:cNvPr id="3" name="Text Placeholder 2">
            <a:extLst>
              <a:ext uri="{FF2B5EF4-FFF2-40B4-BE49-F238E27FC236}">
                <a16:creationId xmlns:a16="http://schemas.microsoft.com/office/drawing/2014/main" id="{5FA88C21-B459-F1A1-1E15-E6A0CC27F04D}"/>
              </a:ext>
            </a:extLst>
          </p:cNvPr>
          <p:cNvSpPr>
            <a:spLocks noGrp="1"/>
          </p:cNvSpPr>
          <p:nvPr>
            <p:ph type="body" sz="quarter" idx="10"/>
          </p:nvPr>
        </p:nvSpPr>
        <p:spPr/>
        <p:txBody>
          <a:bodyPr/>
          <a:lstStyle/>
          <a:p>
            <a:pPr marL="0" indent="0">
              <a:buNone/>
            </a:pPr>
            <a:r>
              <a:rPr lang="en-US" dirty="0"/>
              <a:t>Deletes the automatic repeal on July 1, 2025, of a provision that authorizes records custodians to seek an injunction against a person who makes requests to view or copy public records with the intent to disrupt government operations. </a:t>
            </a:r>
          </a:p>
          <a:p>
            <a:endParaRPr lang="en-US" dirty="0"/>
          </a:p>
          <a:p>
            <a:pPr marL="0" indent="0" algn="r">
              <a:buNone/>
            </a:pPr>
            <a:r>
              <a:rPr lang="en-US" dirty="0"/>
              <a:t>Effective May 5, 2025.</a:t>
            </a:r>
          </a:p>
          <a:p>
            <a:endParaRPr lang="en-US" dirty="0"/>
          </a:p>
        </p:txBody>
      </p:sp>
    </p:spTree>
    <p:extLst>
      <p:ext uri="{BB962C8B-B14F-4D97-AF65-F5344CB8AC3E}">
        <p14:creationId xmlns:p14="http://schemas.microsoft.com/office/powerpoint/2010/main" val="2233194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2693-3963-B8D2-7F25-6E903E9CC6D0}"/>
              </a:ext>
            </a:extLst>
          </p:cNvPr>
          <p:cNvSpPr>
            <a:spLocks noGrp="1"/>
          </p:cNvSpPr>
          <p:nvPr>
            <p:ph type="ctrTitle"/>
          </p:nvPr>
        </p:nvSpPr>
        <p:spPr/>
        <p:txBody>
          <a:bodyPr/>
          <a:lstStyle/>
          <a:p>
            <a:r>
              <a:rPr lang="en-US" b="1" dirty="0"/>
              <a:t>P.C. 411 (SB136/HB152)</a:t>
            </a:r>
            <a:r>
              <a:rPr lang="en-US" dirty="0"/>
              <a:t> </a:t>
            </a:r>
          </a:p>
        </p:txBody>
      </p:sp>
      <p:sp>
        <p:nvSpPr>
          <p:cNvPr id="3" name="Text Placeholder 2">
            <a:extLst>
              <a:ext uri="{FF2B5EF4-FFF2-40B4-BE49-F238E27FC236}">
                <a16:creationId xmlns:a16="http://schemas.microsoft.com/office/drawing/2014/main" id="{E3EBA001-6709-01EC-0B46-A05250463A04}"/>
              </a:ext>
            </a:extLst>
          </p:cNvPr>
          <p:cNvSpPr>
            <a:spLocks noGrp="1"/>
          </p:cNvSpPr>
          <p:nvPr>
            <p:ph type="body" sz="quarter" idx="10"/>
          </p:nvPr>
        </p:nvSpPr>
        <p:spPr>
          <a:xfrm>
            <a:off x="817963" y="1458930"/>
            <a:ext cx="10578168" cy="4687869"/>
          </a:xfrm>
        </p:spPr>
        <p:txBody>
          <a:bodyPr>
            <a:normAutofit fontScale="92500" lnSpcReduction="10000"/>
          </a:bodyPr>
          <a:lstStyle/>
          <a:p>
            <a:pPr marL="0" indent="0">
              <a:buNone/>
            </a:pPr>
            <a:r>
              <a:rPr lang="en-US" dirty="0"/>
              <a:t>Authorizes a member of a local government's legislative body to participate in a scheduled meeting by electronic means if the member is dealing with a family or medical emergency, has been called into military service, or is unable to attend in person due to inclement weather. The member must be able to be visually identified by the chair.  Each member can only meet virtually twice a year.  Municipalities must adopt this through ordinance by a 2/3s vote. The member meeting virtually does not count towards a quorum. Also, no more than 3 members or 20% of the total membership of the board may meet electronically at one time.  This authorization repeals in 2028.</a:t>
            </a:r>
          </a:p>
          <a:p>
            <a:pPr marL="0" indent="0" algn="r">
              <a:buNone/>
            </a:pPr>
            <a:endParaRPr lang="en-US" dirty="0"/>
          </a:p>
          <a:p>
            <a:pPr marL="0" indent="0" algn="r">
              <a:buNone/>
            </a:pPr>
            <a:r>
              <a:rPr lang="en-US" dirty="0"/>
              <a:t>Effective May 9, 2025.</a:t>
            </a:r>
          </a:p>
          <a:p>
            <a:endParaRPr lang="en-US" dirty="0"/>
          </a:p>
        </p:txBody>
      </p:sp>
    </p:spTree>
    <p:extLst>
      <p:ext uri="{BB962C8B-B14F-4D97-AF65-F5344CB8AC3E}">
        <p14:creationId xmlns:p14="http://schemas.microsoft.com/office/powerpoint/2010/main" val="1510691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A943E-28ED-589D-B7D9-A6FF71301D6A}"/>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9746FA73-5E36-B466-ED07-C0712382BBEA}"/>
              </a:ext>
            </a:extLst>
          </p:cNvPr>
          <p:cNvSpPr>
            <a:spLocks noGrp="1"/>
          </p:cNvSpPr>
          <p:nvPr>
            <p:ph type="body" sz="quarter" idx="10"/>
          </p:nvPr>
        </p:nvSpPr>
        <p:spPr/>
        <p:txBody>
          <a:bodyPr>
            <a:normAutofit/>
          </a:bodyPr>
          <a:lstStyle/>
          <a:p>
            <a:pPr marL="0" indent="0" algn="ctr">
              <a:buNone/>
            </a:pPr>
            <a:r>
              <a:rPr lang="en-US" sz="4400" b="1" dirty="0"/>
              <a:t>Taxes</a:t>
            </a:r>
          </a:p>
        </p:txBody>
      </p:sp>
    </p:spTree>
    <p:extLst>
      <p:ext uri="{BB962C8B-B14F-4D97-AF65-F5344CB8AC3E}">
        <p14:creationId xmlns:p14="http://schemas.microsoft.com/office/powerpoint/2010/main" val="1174122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2329-FC25-5CB2-1624-5E55F256A1BC}"/>
              </a:ext>
            </a:extLst>
          </p:cNvPr>
          <p:cNvSpPr>
            <a:spLocks noGrp="1"/>
          </p:cNvSpPr>
          <p:nvPr>
            <p:ph type="ctrTitle"/>
          </p:nvPr>
        </p:nvSpPr>
        <p:spPr/>
        <p:txBody>
          <a:bodyPr/>
          <a:lstStyle/>
          <a:p>
            <a:r>
              <a:rPr lang="en-US" b="1" dirty="0"/>
              <a:t>P.C. 138 (SB247/HB297)</a:t>
            </a:r>
            <a:r>
              <a:rPr lang="en-US" dirty="0"/>
              <a:t> </a:t>
            </a:r>
          </a:p>
        </p:txBody>
      </p:sp>
      <p:sp>
        <p:nvSpPr>
          <p:cNvPr id="3" name="Text Placeholder 2">
            <a:extLst>
              <a:ext uri="{FF2B5EF4-FFF2-40B4-BE49-F238E27FC236}">
                <a16:creationId xmlns:a16="http://schemas.microsoft.com/office/drawing/2014/main" id="{D47CBA17-2E3A-16F6-A510-B7600C098475}"/>
              </a:ext>
            </a:extLst>
          </p:cNvPr>
          <p:cNvSpPr>
            <a:spLocks noGrp="1"/>
          </p:cNvSpPr>
          <p:nvPr>
            <p:ph type="body" sz="quarter" idx="10"/>
          </p:nvPr>
        </p:nvSpPr>
        <p:spPr/>
        <p:txBody>
          <a:bodyPr>
            <a:normAutofit fontScale="92500"/>
          </a:bodyPr>
          <a:lstStyle/>
          <a:p>
            <a:pPr marL="0" indent="0">
              <a:buNone/>
            </a:pPr>
            <a:r>
              <a:rPr lang="en-US" dirty="0"/>
              <a:t>Provides that if property is qualified as agricultural, forest, or open space land, owned by two individuals, and held under the titles of tenancy by the entireties or of joint tenancy with right of survivorship, then such land is deemed to have unchanged ownership upon the death of an owner if the property is retained by the other owner through a right of survivorship or upon the divorce of the owners if the property is retained by either owner through division and distribution of property in the divorce proceeding.</a:t>
            </a:r>
          </a:p>
          <a:p>
            <a:endParaRPr lang="en-US" dirty="0"/>
          </a:p>
          <a:p>
            <a:pPr marL="0" indent="0" algn="r">
              <a:buNone/>
            </a:pPr>
            <a:r>
              <a:rPr lang="en-US" dirty="0"/>
              <a:t>Effective April 4, 2025.</a:t>
            </a:r>
          </a:p>
          <a:p>
            <a:endParaRPr lang="en-US" dirty="0"/>
          </a:p>
        </p:txBody>
      </p:sp>
    </p:spTree>
    <p:extLst>
      <p:ext uri="{BB962C8B-B14F-4D97-AF65-F5344CB8AC3E}">
        <p14:creationId xmlns:p14="http://schemas.microsoft.com/office/powerpoint/2010/main" val="2584087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06FD-77BD-F3A3-0398-0DB0E16AB4C8}"/>
              </a:ext>
            </a:extLst>
          </p:cNvPr>
          <p:cNvSpPr>
            <a:spLocks noGrp="1"/>
          </p:cNvSpPr>
          <p:nvPr>
            <p:ph type="ctrTitle"/>
          </p:nvPr>
        </p:nvSpPr>
        <p:spPr/>
        <p:txBody>
          <a:bodyPr/>
          <a:lstStyle/>
          <a:p>
            <a:r>
              <a:rPr lang="en-US" b="1" dirty="0"/>
              <a:t>P.C. 364 (SB384/HB405)</a:t>
            </a:r>
            <a:r>
              <a:rPr lang="en-US" dirty="0"/>
              <a:t> </a:t>
            </a:r>
          </a:p>
        </p:txBody>
      </p:sp>
      <p:sp>
        <p:nvSpPr>
          <p:cNvPr id="3" name="Text Placeholder 2">
            <a:extLst>
              <a:ext uri="{FF2B5EF4-FFF2-40B4-BE49-F238E27FC236}">
                <a16:creationId xmlns:a16="http://schemas.microsoft.com/office/drawing/2014/main" id="{BFCBA6DE-323E-6A5F-BCB4-61F888BB4FA2}"/>
              </a:ext>
            </a:extLst>
          </p:cNvPr>
          <p:cNvSpPr>
            <a:spLocks noGrp="1"/>
          </p:cNvSpPr>
          <p:nvPr>
            <p:ph type="body" sz="quarter" idx="10"/>
          </p:nvPr>
        </p:nvSpPr>
        <p:spPr/>
        <p:txBody>
          <a:bodyPr/>
          <a:lstStyle/>
          <a:p>
            <a:pPr marL="0" indent="0">
              <a:buNone/>
            </a:pPr>
            <a:r>
              <a:rPr lang="en-US" dirty="0"/>
              <a:t>Requires a hotel operator to remit the hotel tax to the municipality when a person has maintained occupancy for 30 continuous days and to cease collecting the tax from the person for the remainder of their stay in the operator's hotel. </a:t>
            </a:r>
          </a:p>
          <a:p>
            <a:endParaRPr lang="en-US" dirty="0"/>
          </a:p>
          <a:p>
            <a:pPr marL="0" indent="0">
              <a:buNone/>
            </a:pPr>
            <a:r>
              <a:rPr lang="en-US" dirty="0"/>
              <a:t>					Effective July 1, 2025.  Applies to 					rental agreements entered into 					or amended after that day.</a:t>
            </a:r>
          </a:p>
          <a:p>
            <a:endParaRPr lang="en-US" dirty="0"/>
          </a:p>
        </p:txBody>
      </p:sp>
    </p:spTree>
    <p:extLst>
      <p:ext uri="{BB962C8B-B14F-4D97-AF65-F5344CB8AC3E}">
        <p14:creationId xmlns:p14="http://schemas.microsoft.com/office/powerpoint/2010/main" val="25009867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E2FA-6E6C-1968-9B22-0591588246DB}"/>
              </a:ext>
            </a:extLst>
          </p:cNvPr>
          <p:cNvSpPr>
            <a:spLocks noGrp="1"/>
          </p:cNvSpPr>
          <p:nvPr>
            <p:ph type="ctrTitle"/>
          </p:nvPr>
        </p:nvSpPr>
        <p:spPr/>
        <p:txBody>
          <a:bodyPr/>
          <a:lstStyle/>
          <a:p>
            <a:r>
              <a:rPr lang="en-US" b="1" dirty="0"/>
              <a:t>P.C. 372 (SB629/HB627)</a:t>
            </a:r>
            <a:r>
              <a:rPr lang="en-US" dirty="0"/>
              <a:t> </a:t>
            </a:r>
          </a:p>
        </p:txBody>
      </p:sp>
      <p:sp>
        <p:nvSpPr>
          <p:cNvPr id="3" name="Text Placeholder 2">
            <a:extLst>
              <a:ext uri="{FF2B5EF4-FFF2-40B4-BE49-F238E27FC236}">
                <a16:creationId xmlns:a16="http://schemas.microsoft.com/office/drawing/2014/main" id="{1E71E16E-68E2-9AE4-E3B7-9E7BC11BFFC1}"/>
              </a:ext>
            </a:extLst>
          </p:cNvPr>
          <p:cNvSpPr>
            <a:spLocks noGrp="1"/>
          </p:cNvSpPr>
          <p:nvPr>
            <p:ph type="body" sz="quarter" idx="10"/>
          </p:nvPr>
        </p:nvSpPr>
        <p:spPr/>
        <p:txBody>
          <a:bodyPr>
            <a:normAutofit/>
          </a:bodyPr>
          <a:lstStyle/>
          <a:p>
            <a:pPr marL="0" indent="0">
              <a:buNone/>
            </a:pPr>
            <a:r>
              <a:rPr lang="en-US" dirty="0"/>
              <a:t>Creates a new cap on Hotel/Motel Taxes at a total of 8% between the city and the county. Cities currently with higher taxes are grandfathered in.  The bill also makes changes to the definitions of how the revenue may be used. The date of the report that was created last year was pushed back to 90 days from the end of the fiscal year.  The report must now be submitted to the Commissioner of Tourism.</a:t>
            </a:r>
          </a:p>
          <a:p>
            <a:pPr marL="0" indent="0" algn="r">
              <a:buNone/>
            </a:pPr>
            <a:r>
              <a:rPr lang="en-US" dirty="0"/>
              <a:t>Effective May 5, 2025.</a:t>
            </a:r>
          </a:p>
          <a:p>
            <a:endParaRPr lang="en-US" dirty="0"/>
          </a:p>
        </p:txBody>
      </p:sp>
    </p:spTree>
    <p:extLst>
      <p:ext uri="{BB962C8B-B14F-4D97-AF65-F5344CB8AC3E}">
        <p14:creationId xmlns:p14="http://schemas.microsoft.com/office/powerpoint/2010/main" val="10019417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79B2-6C5D-6A15-E5A1-3D022962C893}"/>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EE377DE7-D89A-39EF-1616-CDE1BAE8C4E3}"/>
              </a:ext>
            </a:extLst>
          </p:cNvPr>
          <p:cNvSpPr>
            <a:spLocks noGrp="1"/>
          </p:cNvSpPr>
          <p:nvPr>
            <p:ph type="body" sz="quarter" idx="10"/>
          </p:nvPr>
        </p:nvSpPr>
        <p:spPr/>
        <p:txBody>
          <a:bodyPr>
            <a:normAutofit/>
          </a:bodyPr>
          <a:lstStyle/>
          <a:p>
            <a:pPr marL="0" indent="0" algn="ctr">
              <a:buNone/>
            </a:pPr>
            <a:r>
              <a:rPr lang="en-US" sz="4400" b="1" dirty="0"/>
              <a:t>Utilities</a:t>
            </a:r>
          </a:p>
        </p:txBody>
      </p:sp>
    </p:spTree>
    <p:extLst>
      <p:ext uri="{BB962C8B-B14F-4D97-AF65-F5344CB8AC3E}">
        <p14:creationId xmlns:p14="http://schemas.microsoft.com/office/powerpoint/2010/main" val="175481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AE9C-296C-2BF4-967D-87E54C0D482A}"/>
              </a:ext>
            </a:extLst>
          </p:cNvPr>
          <p:cNvSpPr>
            <a:spLocks noGrp="1"/>
          </p:cNvSpPr>
          <p:nvPr>
            <p:ph type="ctrTitle"/>
          </p:nvPr>
        </p:nvSpPr>
        <p:spPr/>
        <p:txBody>
          <a:bodyPr/>
          <a:lstStyle/>
          <a:p>
            <a:r>
              <a:rPr lang="en-US" b="1" dirty="0"/>
              <a:t>P.C. 440 (SB773/HB735)</a:t>
            </a:r>
            <a:r>
              <a:rPr lang="en-US" dirty="0"/>
              <a:t> </a:t>
            </a:r>
          </a:p>
        </p:txBody>
      </p:sp>
      <p:sp>
        <p:nvSpPr>
          <p:cNvPr id="3" name="Text Placeholder 2">
            <a:extLst>
              <a:ext uri="{FF2B5EF4-FFF2-40B4-BE49-F238E27FC236}">
                <a16:creationId xmlns:a16="http://schemas.microsoft.com/office/drawing/2014/main" id="{B66DC721-0AC4-DFA2-DF6E-5F78FB8EE724}"/>
              </a:ext>
            </a:extLst>
          </p:cNvPr>
          <p:cNvSpPr>
            <a:spLocks noGrp="1"/>
          </p:cNvSpPr>
          <p:nvPr>
            <p:ph type="body" sz="quarter" idx="10"/>
          </p:nvPr>
        </p:nvSpPr>
        <p:spPr/>
        <p:txBody>
          <a:bodyPr/>
          <a:lstStyle/>
          <a:p>
            <a:pPr marL="0" indent="0">
              <a:buNone/>
            </a:pPr>
            <a:r>
              <a:rPr lang="en-US" dirty="0"/>
              <a:t>States that the vesting period of an approved development plan or building permit must not expire earlier than 3 years following the later date on which the appeal period for challenging the approval of such plan or permit or the date on which all appeals of such approval have been exhausted.</a:t>
            </a:r>
          </a:p>
          <a:p>
            <a:pPr marL="0" indent="0">
              <a:buNone/>
            </a:pPr>
            <a:endParaRPr lang="en-US" dirty="0"/>
          </a:p>
          <a:p>
            <a:pPr marL="0" indent="0" algn="r">
              <a:buNone/>
            </a:pPr>
            <a:r>
              <a:rPr lang="en-US" dirty="0"/>
              <a:t>Effective July 1, 2025.</a:t>
            </a:r>
          </a:p>
          <a:p>
            <a:endParaRPr lang="en-US" dirty="0"/>
          </a:p>
        </p:txBody>
      </p:sp>
    </p:spTree>
    <p:extLst>
      <p:ext uri="{BB962C8B-B14F-4D97-AF65-F5344CB8AC3E}">
        <p14:creationId xmlns:p14="http://schemas.microsoft.com/office/powerpoint/2010/main" val="1061046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B52D-D57A-D563-393D-7E1D46C67229}"/>
              </a:ext>
            </a:extLst>
          </p:cNvPr>
          <p:cNvSpPr>
            <a:spLocks noGrp="1"/>
          </p:cNvSpPr>
          <p:nvPr>
            <p:ph type="ctrTitle"/>
          </p:nvPr>
        </p:nvSpPr>
        <p:spPr/>
        <p:txBody>
          <a:bodyPr/>
          <a:lstStyle/>
          <a:p>
            <a:r>
              <a:rPr lang="en-US" b="1" dirty="0"/>
              <a:t>P.C. 78 (SB772/HB100) </a:t>
            </a:r>
            <a:endParaRPr lang="en-US" dirty="0"/>
          </a:p>
        </p:txBody>
      </p:sp>
      <p:sp>
        <p:nvSpPr>
          <p:cNvPr id="3" name="Text Placeholder 2">
            <a:extLst>
              <a:ext uri="{FF2B5EF4-FFF2-40B4-BE49-F238E27FC236}">
                <a16:creationId xmlns:a16="http://schemas.microsoft.com/office/drawing/2014/main" id="{088B1105-6FAD-AD9E-5B0E-C477C6A714FF}"/>
              </a:ext>
            </a:extLst>
          </p:cNvPr>
          <p:cNvSpPr>
            <a:spLocks noGrp="1"/>
          </p:cNvSpPr>
          <p:nvPr>
            <p:ph type="body" sz="quarter" idx="10"/>
          </p:nvPr>
        </p:nvSpPr>
        <p:spPr/>
        <p:txBody>
          <a:bodyPr/>
          <a:lstStyle/>
          <a:p>
            <a:pPr marL="0" indent="0">
              <a:buNone/>
            </a:pPr>
            <a:r>
              <a:rPr lang="en-US" dirty="0"/>
              <a:t>Authorizes the members of the board of directors of energy authorities formed under the Municipal Energy Authority Act to receive certain additional compensation for attendance at meetings for each additional utility system over which the board has jurisdiction and health insurance coverage.</a:t>
            </a:r>
          </a:p>
          <a:p>
            <a:endParaRPr lang="en-US" dirty="0"/>
          </a:p>
          <a:p>
            <a:pPr marL="0" indent="0" algn="r">
              <a:buNone/>
            </a:pPr>
            <a:r>
              <a:rPr lang="en-US" dirty="0"/>
              <a:t>Effective March 28, 2025.</a:t>
            </a:r>
          </a:p>
          <a:p>
            <a:endParaRPr lang="en-US" dirty="0"/>
          </a:p>
        </p:txBody>
      </p:sp>
    </p:spTree>
    <p:extLst>
      <p:ext uri="{BB962C8B-B14F-4D97-AF65-F5344CB8AC3E}">
        <p14:creationId xmlns:p14="http://schemas.microsoft.com/office/powerpoint/2010/main" val="3284211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52BA-6214-1B9F-4370-BAF352FC9705}"/>
              </a:ext>
            </a:extLst>
          </p:cNvPr>
          <p:cNvSpPr>
            <a:spLocks noGrp="1"/>
          </p:cNvSpPr>
          <p:nvPr>
            <p:ph type="ctrTitle"/>
          </p:nvPr>
        </p:nvSpPr>
        <p:spPr/>
        <p:txBody>
          <a:bodyPr/>
          <a:lstStyle/>
          <a:p>
            <a:r>
              <a:rPr lang="en-US" b="1" dirty="0"/>
              <a:t>P.C. 166 (SB380/HB421)</a:t>
            </a:r>
            <a:r>
              <a:rPr lang="en-US" dirty="0"/>
              <a:t> </a:t>
            </a:r>
          </a:p>
        </p:txBody>
      </p:sp>
      <p:sp>
        <p:nvSpPr>
          <p:cNvPr id="3" name="Text Placeholder 2">
            <a:extLst>
              <a:ext uri="{FF2B5EF4-FFF2-40B4-BE49-F238E27FC236}">
                <a16:creationId xmlns:a16="http://schemas.microsoft.com/office/drawing/2014/main" id="{1EE9BD15-60D5-7920-3F10-B227400AD114}"/>
              </a:ext>
            </a:extLst>
          </p:cNvPr>
          <p:cNvSpPr>
            <a:spLocks noGrp="1"/>
          </p:cNvSpPr>
          <p:nvPr>
            <p:ph type="body" sz="quarter" idx="10"/>
          </p:nvPr>
        </p:nvSpPr>
        <p:spPr/>
        <p:txBody>
          <a:bodyPr>
            <a:normAutofit lnSpcReduction="10000"/>
          </a:bodyPr>
          <a:lstStyle/>
          <a:p>
            <a:pPr marL="0" indent="0">
              <a:buNone/>
            </a:pPr>
            <a:r>
              <a:rPr lang="en-US" dirty="0"/>
              <a:t>Creates a process for a utility district commissioner who has become ineligible to serve because of failing to meet the training and education requirements to petition for reinstatement.  That petition would go before the board of utility regulations who must at least require the petitioner to obtain 12 hours of training within one year of the date of the order.  The board may include other conditions for reinstatement.  The legislation also lowers the number of training hours required in each continuing education period following the initial 12 hours period from 12 to 6.  </a:t>
            </a:r>
          </a:p>
          <a:p>
            <a:pPr marL="0" indent="0" algn="r">
              <a:buNone/>
            </a:pPr>
            <a:r>
              <a:rPr lang="en-US" dirty="0"/>
              <a:t>Effective April 11, 2025.  </a:t>
            </a:r>
          </a:p>
          <a:p>
            <a:endParaRPr lang="en-US" dirty="0"/>
          </a:p>
        </p:txBody>
      </p:sp>
    </p:spTree>
    <p:extLst>
      <p:ext uri="{BB962C8B-B14F-4D97-AF65-F5344CB8AC3E}">
        <p14:creationId xmlns:p14="http://schemas.microsoft.com/office/powerpoint/2010/main" val="671167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882D-8BB2-15A3-6B1C-3099A6396FE5}"/>
              </a:ext>
            </a:extLst>
          </p:cNvPr>
          <p:cNvSpPr>
            <a:spLocks noGrp="1"/>
          </p:cNvSpPr>
          <p:nvPr>
            <p:ph type="ctrTitle"/>
          </p:nvPr>
        </p:nvSpPr>
        <p:spPr/>
        <p:txBody>
          <a:bodyPr/>
          <a:lstStyle/>
          <a:p>
            <a:r>
              <a:rPr lang="en-US" b="1" dirty="0"/>
              <a:t>P.C. 205 (SB884/HB1143)</a:t>
            </a:r>
            <a:r>
              <a:rPr lang="en-US" dirty="0"/>
              <a:t> </a:t>
            </a:r>
          </a:p>
        </p:txBody>
      </p:sp>
      <p:sp>
        <p:nvSpPr>
          <p:cNvPr id="3" name="Text Placeholder 2">
            <a:extLst>
              <a:ext uri="{FF2B5EF4-FFF2-40B4-BE49-F238E27FC236}">
                <a16:creationId xmlns:a16="http://schemas.microsoft.com/office/drawing/2014/main" id="{6604D749-910B-35AD-65AA-1C4FA590B4CF}"/>
              </a:ext>
            </a:extLst>
          </p:cNvPr>
          <p:cNvSpPr>
            <a:spLocks noGrp="1"/>
          </p:cNvSpPr>
          <p:nvPr>
            <p:ph type="body" sz="quarter" idx="10"/>
          </p:nvPr>
        </p:nvSpPr>
        <p:spPr/>
        <p:txBody>
          <a:bodyPr>
            <a:normAutofit fontScale="92500" lnSpcReduction="10000"/>
          </a:bodyPr>
          <a:lstStyle/>
          <a:p>
            <a:pPr marL="0" indent="0">
              <a:buNone/>
            </a:pPr>
            <a:r>
              <a:rPr lang="en-US" dirty="0"/>
              <a:t>Current law states that a political subdivision that imposes requirements or expectations related to the type of clean or green, or renewable, energy used by a public utility in an ordinance, resolution, or other regulation must include certain sources of energy as permissible sources of clean or green, or renewable, energy.  This legislation adds biomass and renewable natural gas to the list of clean or renewable sources.  The legislation also adds that these requirements apply regardless of whether the political subdivision classifies the requirements or expectations as relating to clean or green, or renewable, energy.</a:t>
            </a:r>
          </a:p>
          <a:p>
            <a:pPr marL="0" indent="0" algn="r">
              <a:buNone/>
            </a:pPr>
            <a:r>
              <a:rPr lang="en-US" dirty="0"/>
              <a:t>Effective July 1, 2025.</a:t>
            </a:r>
          </a:p>
          <a:p>
            <a:endParaRPr lang="en-US" dirty="0"/>
          </a:p>
        </p:txBody>
      </p:sp>
    </p:spTree>
    <p:extLst>
      <p:ext uri="{BB962C8B-B14F-4D97-AF65-F5344CB8AC3E}">
        <p14:creationId xmlns:p14="http://schemas.microsoft.com/office/powerpoint/2010/main" val="1346476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39BF-A166-147C-131E-B066969999EE}"/>
              </a:ext>
            </a:extLst>
          </p:cNvPr>
          <p:cNvSpPr>
            <a:spLocks noGrp="1"/>
          </p:cNvSpPr>
          <p:nvPr>
            <p:ph type="ctrTitle"/>
          </p:nvPr>
        </p:nvSpPr>
        <p:spPr/>
        <p:txBody>
          <a:bodyPr/>
          <a:lstStyle/>
          <a:p>
            <a:r>
              <a:rPr lang="en-US" b="1" dirty="0"/>
              <a:t>P.C. 283 (SB970/HB660)</a:t>
            </a:r>
            <a:r>
              <a:rPr lang="en-US" dirty="0"/>
              <a:t> </a:t>
            </a:r>
          </a:p>
        </p:txBody>
      </p:sp>
      <p:sp>
        <p:nvSpPr>
          <p:cNvPr id="3" name="Text Placeholder 2">
            <a:extLst>
              <a:ext uri="{FF2B5EF4-FFF2-40B4-BE49-F238E27FC236}">
                <a16:creationId xmlns:a16="http://schemas.microsoft.com/office/drawing/2014/main" id="{B2F954CD-99F1-880F-76B1-33DB4C5D5200}"/>
              </a:ext>
            </a:extLst>
          </p:cNvPr>
          <p:cNvSpPr>
            <a:spLocks noGrp="1"/>
          </p:cNvSpPr>
          <p:nvPr>
            <p:ph type="body" sz="quarter" idx="10"/>
          </p:nvPr>
        </p:nvSpPr>
        <p:spPr/>
        <p:txBody>
          <a:bodyPr>
            <a:normAutofit fontScale="92500" lnSpcReduction="10000"/>
          </a:bodyPr>
          <a:lstStyle/>
          <a:p>
            <a:pPr marL="0" indent="0">
              <a:buNone/>
            </a:pPr>
            <a:r>
              <a:rPr lang="en-US" dirty="0"/>
              <a:t>Generally authorizes the board of directors of a municipal energy authority to, as part of the transfer of a water and wastewater system, adopt and assume all or any portion of such regulatory powers, authority, duties, obligations, and oversight over the water and wastewater operations as were applicable to the municipal water and wastewater system pursuant to ordinances, resolutions, or other rules or policies that were in effect immediately prior to the transfer of such system to the authority.  The legislation also authorizes later amendment to such rules, regulations, and requirements if such amendments are just and reasonable. </a:t>
            </a:r>
          </a:p>
          <a:p>
            <a:pPr marL="0" indent="0" algn="r">
              <a:buNone/>
            </a:pPr>
            <a:r>
              <a:rPr lang="en-US" dirty="0"/>
              <a:t>Effective April 24, 2025.</a:t>
            </a:r>
          </a:p>
          <a:p>
            <a:endParaRPr lang="en-US" dirty="0"/>
          </a:p>
        </p:txBody>
      </p:sp>
    </p:spTree>
    <p:extLst>
      <p:ext uri="{BB962C8B-B14F-4D97-AF65-F5344CB8AC3E}">
        <p14:creationId xmlns:p14="http://schemas.microsoft.com/office/powerpoint/2010/main" val="2391546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EB6-BED2-8A53-3205-9C3C1ABACED1}"/>
              </a:ext>
            </a:extLst>
          </p:cNvPr>
          <p:cNvSpPr>
            <a:spLocks noGrp="1"/>
          </p:cNvSpPr>
          <p:nvPr>
            <p:ph type="ctrTitle"/>
          </p:nvPr>
        </p:nvSpPr>
        <p:spPr/>
        <p:txBody>
          <a:bodyPr/>
          <a:lstStyle/>
          <a:p>
            <a:r>
              <a:rPr lang="en-US" b="1" dirty="0"/>
              <a:t>P.C. 461 (SB1138/HB5643) </a:t>
            </a:r>
            <a:endParaRPr lang="en-US" dirty="0"/>
          </a:p>
        </p:txBody>
      </p:sp>
      <p:sp>
        <p:nvSpPr>
          <p:cNvPr id="3" name="Text Placeholder 2">
            <a:extLst>
              <a:ext uri="{FF2B5EF4-FFF2-40B4-BE49-F238E27FC236}">
                <a16:creationId xmlns:a16="http://schemas.microsoft.com/office/drawing/2014/main" id="{7D3CF036-FF29-3C66-C062-604AAFE2B3DF}"/>
              </a:ext>
            </a:extLst>
          </p:cNvPr>
          <p:cNvSpPr>
            <a:spLocks noGrp="1"/>
          </p:cNvSpPr>
          <p:nvPr>
            <p:ph type="body" sz="quarter" idx="10"/>
          </p:nvPr>
        </p:nvSpPr>
        <p:spPr>
          <a:xfrm>
            <a:off x="297950" y="1335640"/>
            <a:ext cx="11568701" cy="4811159"/>
          </a:xfrm>
        </p:spPr>
        <p:txBody>
          <a:bodyPr>
            <a:normAutofit fontScale="77500" lnSpcReduction="20000"/>
          </a:bodyPr>
          <a:lstStyle/>
          <a:p>
            <a:pPr marL="0" indent="0">
              <a:buNone/>
            </a:pPr>
            <a:r>
              <a:rPr lang="en-US" dirty="0"/>
              <a:t>Requires a city or utility district that has operated a sewerage system outside of the corporate boundaries of the city or town for 25 years or more to continue operating the sewerage system outside of its corporate boundaries so long as the sewerage system maintains sufficient capacity to continue to provide sewerage service outside of its corporate boundaries, as determined by a study, report, or other information and evidence presented to the Tennessee board of utility regulation in a hearing.  The legislation also requires that if a utility system provides wastewater service, it shall provide a connection to the owner of real property for wastewater service when the utility system: (1) Has an existing gravity sewer line located on the owner's property; and (2) The owner requests such connection and service. If the utility system refuses to provide wastewater service to the owner, the owner may submit a complaint to the Tennessee board of utility regulation for a review and hearing on the refusal to provide wastewater service; provided, the owner shall first appeal or make a complaint to the utility system's governing board on the utility's refusal to provide wastewater service. </a:t>
            </a:r>
          </a:p>
          <a:p>
            <a:pPr marL="0" indent="0">
              <a:buNone/>
            </a:pPr>
            <a:endParaRPr lang="en-US" dirty="0"/>
          </a:p>
          <a:p>
            <a:pPr marL="0" indent="0">
              <a:buNone/>
            </a:pPr>
            <a:endParaRPr lang="en-US" dirty="0"/>
          </a:p>
          <a:p>
            <a:pPr marL="0" indent="0" algn="r">
              <a:buNone/>
            </a:pPr>
            <a:r>
              <a:rPr lang="en-US" dirty="0"/>
              <a:t>Effective May 9, 2025.</a:t>
            </a:r>
          </a:p>
          <a:p>
            <a:endParaRPr lang="en-US" dirty="0"/>
          </a:p>
        </p:txBody>
      </p:sp>
    </p:spTree>
    <p:extLst>
      <p:ext uri="{BB962C8B-B14F-4D97-AF65-F5344CB8AC3E}">
        <p14:creationId xmlns:p14="http://schemas.microsoft.com/office/powerpoint/2010/main" val="3018685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C9E7-AAE6-1A6E-5B68-EDDB004B0847}"/>
              </a:ext>
            </a:extLst>
          </p:cNvPr>
          <p:cNvSpPr>
            <a:spLocks noGrp="1"/>
          </p:cNvSpPr>
          <p:nvPr>
            <p:ph type="ctrTitle"/>
          </p:nvPr>
        </p:nvSpPr>
        <p:spPr/>
        <p:txBody>
          <a:bodyPr/>
          <a:lstStyle/>
          <a:p>
            <a:r>
              <a:rPr lang="en-US" b="1" dirty="0"/>
              <a:t>P.C. 490 (SB1139/HB542)</a:t>
            </a:r>
            <a:r>
              <a:rPr lang="en-US" dirty="0"/>
              <a:t> </a:t>
            </a:r>
          </a:p>
        </p:txBody>
      </p:sp>
      <p:sp>
        <p:nvSpPr>
          <p:cNvPr id="3" name="Text Placeholder 2">
            <a:extLst>
              <a:ext uri="{FF2B5EF4-FFF2-40B4-BE49-F238E27FC236}">
                <a16:creationId xmlns:a16="http://schemas.microsoft.com/office/drawing/2014/main" id="{FB2CDC80-CF3B-A1CA-438A-554D84CB88EB}"/>
              </a:ext>
            </a:extLst>
          </p:cNvPr>
          <p:cNvSpPr>
            <a:spLocks noGrp="1"/>
          </p:cNvSpPr>
          <p:nvPr>
            <p:ph type="body" sz="quarter" idx="10"/>
          </p:nvPr>
        </p:nvSpPr>
        <p:spPr/>
        <p:txBody>
          <a:bodyPr>
            <a:normAutofit fontScale="92500" lnSpcReduction="10000"/>
          </a:bodyPr>
          <a:lstStyle/>
          <a:p>
            <a:pPr marL="0" indent="0">
              <a:buNone/>
            </a:pPr>
            <a:r>
              <a:rPr lang="en-US" dirty="0"/>
              <a:t>Requires a utility to allow a customer of the utility or person submitting a plan of development to the utility the option to use an approved contractor or approved contractors of the customer's choosing for the installation of such utility infrastructure.  Utilities must produce a publicly available list of approved contractors and the process for becoming an approved contractor.  If a utility does not respond within 10 business days to a customer’s application, then the contractor is deemed to be approved. Requires the utility to perform inspections of the installation and construction of the utility infrastructure installed by the approved contractor, and authorizes the utility to also inspect materials and test the utility infrastructure as part of such inspections.   </a:t>
            </a:r>
          </a:p>
        </p:txBody>
      </p:sp>
    </p:spTree>
    <p:extLst>
      <p:ext uri="{BB962C8B-B14F-4D97-AF65-F5344CB8AC3E}">
        <p14:creationId xmlns:p14="http://schemas.microsoft.com/office/powerpoint/2010/main" val="2460362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E134EE-D4DF-8365-EBEB-8966C77A5FDC}"/>
              </a:ext>
            </a:extLst>
          </p:cNvPr>
          <p:cNvSpPr>
            <a:spLocks noGrp="1"/>
          </p:cNvSpPr>
          <p:nvPr>
            <p:ph type="body" sz="quarter" idx="10"/>
          </p:nvPr>
        </p:nvSpPr>
        <p:spPr>
          <a:xfrm>
            <a:off x="817963" y="657546"/>
            <a:ext cx="10578168" cy="5489253"/>
          </a:xfrm>
        </p:spPr>
        <p:txBody>
          <a:bodyPr>
            <a:normAutofit fontScale="85000" lnSpcReduction="10000"/>
          </a:bodyPr>
          <a:lstStyle/>
          <a:p>
            <a:pPr marL="0" indent="0">
              <a:buNone/>
            </a:pPr>
            <a:r>
              <a:rPr lang="en-US" dirty="0"/>
              <a:t>The approved contractor is responsible for correcting any deficiencies associated with its installation or construction, and the utility is not required to accept or commission the utility infrastructure until it determines that the installation and construction complies with all applicable requirements under this amendment.  The utility may charge a reasonable fee for such inspections and testing in accordance with a schedule of fees or charges adopted by the utility and made publicly available.  </a:t>
            </a:r>
          </a:p>
          <a:p>
            <a:pPr marL="0" indent="0">
              <a:buNone/>
            </a:pPr>
            <a:r>
              <a:rPr lang="en-US" dirty="0"/>
              <a:t>The legislation also requires that if a utility requires a customer to submit plans for utility infrastructure in development, and the utility does not complete the review of the plans in 60 days then the customer may hire a third party examiner to review the plans. If the utility does not complete the review of the work of the third party examiner within 10 business days, then the plans are deemed to be approved and the utility must return the assessed fee. </a:t>
            </a:r>
          </a:p>
          <a:p>
            <a:pPr marL="457200" lvl="1" indent="0">
              <a:buNone/>
            </a:pPr>
            <a:r>
              <a:rPr lang="en-US" dirty="0"/>
              <a:t>							Effective July 1,2025, and 								applicable to plans submitted </a:t>
            </a:r>
          </a:p>
          <a:p>
            <a:pPr marL="457200" lvl="1" indent="0">
              <a:buNone/>
            </a:pPr>
            <a:r>
              <a:rPr lang="en-US" dirty="0"/>
              <a:t>							after that date.</a:t>
            </a:r>
          </a:p>
          <a:p>
            <a:endParaRPr lang="en-US" dirty="0"/>
          </a:p>
        </p:txBody>
      </p:sp>
    </p:spTree>
    <p:extLst>
      <p:ext uri="{BB962C8B-B14F-4D97-AF65-F5344CB8AC3E}">
        <p14:creationId xmlns:p14="http://schemas.microsoft.com/office/powerpoint/2010/main" val="10492646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EBCC-2A8E-9E6E-4F99-FE4F2ACA014A}"/>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EF6BCEAE-2362-572D-CB2F-0157DDA5CE27}"/>
              </a:ext>
            </a:extLst>
          </p:cNvPr>
          <p:cNvSpPr>
            <a:spLocks noGrp="1"/>
          </p:cNvSpPr>
          <p:nvPr>
            <p:ph type="body" sz="quarter" idx="10"/>
          </p:nvPr>
        </p:nvSpPr>
        <p:spPr/>
        <p:txBody>
          <a:bodyPr>
            <a:normAutofit/>
          </a:bodyPr>
          <a:lstStyle/>
          <a:p>
            <a:pPr marL="0" indent="0" algn="ctr">
              <a:buNone/>
            </a:pPr>
            <a:r>
              <a:rPr lang="en-US" sz="4400" b="1" dirty="0"/>
              <a:t>Questions</a:t>
            </a:r>
          </a:p>
        </p:txBody>
      </p:sp>
    </p:spTree>
    <p:extLst>
      <p:ext uri="{BB962C8B-B14F-4D97-AF65-F5344CB8AC3E}">
        <p14:creationId xmlns:p14="http://schemas.microsoft.com/office/powerpoint/2010/main" val="10400783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57C1-5097-1DC9-11F0-41198AFD8568}"/>
              </a:ext>
            </a:extLst>
          </p:cNvPr>
          <p:cNvSpPr>
            <a:spLocks noGrp="1"/>
          </p:cNvSpPr>
          <p:nvPr>
            <p:ph type="title"/>
          </p:nvPr>
        </p:nvSpPr>
        <p:spPr>
          <a:xfrm>
            <a:off x="838200" y="365125"/>
            <a:ext cx="10515600" cy="1325563"/>
          </a:xfrm>
        </p:spPr>
        <p:txBody>
          <a:bodyPr anchor="ctr">
            <a:normAutofit/>
          </a:bodyPr>
          <a:lstStyle/>
          <a:p>
            <a:r>
              <a:rPr lang="en-US" dirty="0"/>
              <a:t>Full Class:</a:t>
            </a:r>
          </a:p>
        </p:txBody>
      </p:sp>
      <p:sp>
        <p:nvSpPr>
          <p:cNvPr id="3" name="Text Placeholder 2">
            <a:extLst>
              <a:ext uri="{FF2B5EF4-FFF2-40B4-BE49-F238E27FC236}">
                <a16:creationId xmlns:a16="http://schemas.microsoft.com/office/drawing/2014/main" id="{0F69C75B-6729-61E7-1C71-2D0A5FA1AE4D}"/>
              </a:ext>
            </a:extLst>
          </p:cNvPr>
          <p:cNvSpPr>
            <a:spLocks noGrp="1"/>
          </p:cNvSpPr>
          <p:nvPr>
            <p:ph sz="quarter" idx="10"/>
          </p:nvPr>
        </p:nvSpPr>
        <p:spPr>
          <a:xfrm>
            <a:off x="838200" y="1783820"/>
            <a:ext cx="5359400" cy="4337579"/>
          </a:xfrm>
        </p:spPr>
        <p:txBody>
          <a:bodyPr>
            <a:normAutofit/>
          </a:bodyPr>
          <a:lstStyle/>
          <a:p>
            <a:r>
              <a:rPr lang="en-US" dirty="0"/>
              <a:t>Link: </a:t>
            </a:r>
            <a:r>
              <a:rPr lang="en-US" dirty="0">
                <a:hlinkClick r:id="rId2"/>
              </a:rPr>
              <a:t>https://youtu.be/-Fy3rUx_p9w</a:t>
            </a:r>
            <a:endParaRPr lang="en-US" dirty="0"/>
          </a:p>
          <a:p>
            <a:pPr marL="0" indent="0">
              <a:buNone/>
            </a:pPr>
            <a:endParaRPr lang="en-US" dirty="0"/>
          </a:p>
          <a:p>
            <a:pPr marL="0" indent="0">
              <a:buNone/>
            </a:pPr>
            <a:endParaRPr lang="en-US" dirty="0"/>
          </a:p>
        </p:txBody>
      </p:sp>
      <p:pic>
        <p:nvPicPr>
          <p:cNvPr id="1026" name="Picture 2">
            <a:extLst>
              <a:ext uri="{FF2B5EF4-FFF2-40B4-BE49-F238E27FC236}">
                <a16:creationId xmlns:a16="http://schemas.microsoft.com/office/drawing/2014/main" id="{FF1381F8-1B2E-EC0E-7281-C4366E445D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43701" y="1834621"/>
            <a:ext cx="4191000" cy="419100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4269D-63B2-445D-B26D-385D5A2422F6}"/>
              </a:ext>
            </a:extLst>
          </p:cNvPr>
          <p:cNvSpPr>
            <a:spLocks noGrp="1"/>
          </p:cNvSpPr>
          <p:nvPr>
            <p:ph type="ctrTitle"/>
          </p:nvPr>
        </p:nvSpPr>
        <p:spPr/>
        <p:txBody>
          <a:bodyPr/>
          <a:lstStyle/>
          <a:p>
            <a:r>
              <a:rPr lang="en-US" b="1" dirty="0"/>
              <a:t>P.C. 465 (SB1313/HB1326)</a:t>
            </a:r>
            <a:r>
              <a:rPr lang="en-US" dirty="0"/>
              <a:t> </a:t>
            </a:r>
          </a:p>
        </p:txBody>
      </p:sp>
      <p:sp>
        <p:nvSpPr>
          <p:cNvPr id="3" name="Text Placeholder 2">
            <a:extLst>
              <a:ext uri="{FF2B5EF4-FFF2-40B4-BE49-F238E27FC236}">
                <a16:creationId xmlns:a16="http://schemas.microsoft.com/office/drawing/2014/main" id="{0C8AB86E-AD08-CAFA-6809-E661CAF44E83}"/>
              </a:ext>
            </a:extLst>
          </p:cNvPr>
          <p:cNvSpPr>
            <a:spLocks noGrp="1"/>
          </p:cNvSpPr>
          <p:nvPr>
            <p:ph type="body" sz="quarter" idx="10"/>
          </p:nvPr>
        </p:nvSpPr>
        <p:spPr>
          <a:xfrm>
            <a:off x="370317" y="1505882"/>
            <a:ext cx="10799783" cy="4517628"/>
          </a:xfrm>
        </p:spPr>
        <p:txBody>
          <a:bodyPr>
            <a:normAutofit fontScale="92500" lnSpcReduction="10000"/>
          </a:bodyPr>
          <a:lstStyle/>
          <a:p>
            <a:pPr marL="0" indent="0">
              <a:buNone/>
            </a:pPr>
            <a:r>
              <a:rPr lang="en-US" dirty="0"/>
              <a:t>Creates a vested property right upon the submission, rather than the approval, of a development plan or building permit; specifies that the vesting period applicable when it is based on the submission of a building permit is three years. The legislation also adds that a vested property right is not established unless the plan or permit substantially complies with the requirements of local development ordinances and regulations.  If the local government does not establish what is required for substantial compliance, then the property right automatically vests.  The legislation also allows Boards of Zoning Appeals to delegate initial jurisdiction over special exemptions to administrative staff. This must be done by ordinance.</a:t>
            </a:r>
          </a:p>
          <a:p>
            <a:pPr marL="0" indent="0" algn="r">
              <a:buNone/>
            </a:pPr>
            <a:r>
              <a:rPr lang="en-US" dirty="0"/>
              <a:t>Effective July 1, 2025. </a:t>
            </a:r>
          </a:p>
        </p:txBody>
      </p:sp>
    </p:spTree>
    <p:extLst>
      <p:ext uri="{BB962C8B-B14F-4D97-AF65-F5344CB8AC3E}">
        <p14:creationId xmlns:p14="http://schemas.microsoft.com/office/powerpoint/2010/main" val="340976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8C0-6643-E2DB-96A5-AC47D8A4AA14}"/>
              </a:ext>
            </a:extLst>
          </p:cNvPr>
          <p:cNvSpPr>
            <a:spLocks noGrp="1"/>
          </p:cNvSpPr>
          <p:nvPr>
            <p:ph type="ctrTitle"/>
          </p:nvPr>
        </p:nvSpPr>
        <p:spPr/>
        <p:txBody>
          <a:bodyPr/>
          <a:lstStyle/>
          <a:p>
            <a:endParaRPr lang="en-US"/>
          </a:p>
        </p:txBody>
      </p:sp>
      <p:sp>
        <p:nvSpPr>
          <p:cNvPr id="3" name="Text Placeholder 2">
            <a:extLst>
              <a:ext uri="{FF2B5EF4-FFF2-40B4-BE49-F238E27FC236}">
                <a16:creationId xmlns:a16="http://schemas.microsoft.com/office/drawing/2014/main" id="{E6C21C02-5469-3975-036A-2B8811C94774}"/>
              </a:ext>
            </a:extLst>
          </p:cNvPr>
          <p:cNvSpPr>
            <a:spLocks noGrp="1"/>
          </p:cNvSpPr>
          <p:nvPr>
            <p:ph type="body" sz="quarter" idx="10"/>
          </p:nvPr>
        </p:nvSpPr>
        <p:spPr/>
        <p:txBody>
          <a:bodyPr>
            <a:normAutofit/>
          </a:bodyPr>
          <a:lstStyle/>
          <a:p>
            <a:pPr marL="0" indent="0" algn="ctr">
              <a:buNone/>
            </a:pPr>
            <a:r>
              <a:rPr lang="en-US" sz="4400" b="1" dirty="0"/>
              <a:t>Courts</a:t>
            </a:r>
          </a:p>
        </p:txBody>
      </p:sp>
    </p:spTree>
    <p:extLst>
      <p:ext uri="{BB962C8B-B14F-4D97-AF65-F5344CB8AC3E}">
        <p14:creationId xmlns:p14="http://schemas.microsoft.com/office/powerpoint/2010/main" val="1356061491"/>
      </p:ext>
    </p:extLst>
  </p:cSld>
  <p:clrMapOvr>
    <a:masterClrMapping/>
  </p:clrMapOvr>
</p:sld>
</file>

<file path=ppt/theme/theme1.xml><?xml version="1.0" encoding="utf-8"?>
<a:theme xmlns:a="http://schemas.openxmlformats.org/drawingml/2006/main" name="MTAS-PPT-template-swirl">
  <a:themeElements>
    <a:clrScheme name="Cool Gray 7">
      <a:dk1>
        <a:srgbClr val="000000"/>
      </a:dk1>
      <a:lt1>
        <a:srgbClr val="FFFFFF"/>
      </a:lt1>
      <a:dk2>
        <a:srgbClr val="44546A"/>
      </a:dk2>
      <a:lt2>
        <a:srgbClr val="E7E6E6"/>
      </a:lt2>
      <a:accent1>
        <a:srgbClr val="FF8200"/>
      </a:accent1>
      <a:accent2>
        <a:srgbClr val="005295"/>
      </a:accent2>
      <a:accent3>
        <a:srgbClr val="58595B"/>
      </a:accent3>
      <a:accent4>
        <a:srgbClr val="A0AE5B"/>
      </a:accent4>
      <a:accent5>
        <a:srgbClr val="E85000"/>
      </a:accent5>
      <a:accent6>
        <a:srgbClr val="0093B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57DE0B-174B-DE4A-9B0F-F6E9C4314225}" vid="{6A1D2CA7-96E8-F04C-8137-1FF32BB41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c85f06f4-81cd-4a9f-9e07-d9e635e88fa9">
      <Value>IPS Admin</Value>
    </Agency>
    <lcf76f155ced4ddcb4097134ff3c332f xmlns="c85f06f4-81cd-4a9f-9e07-d9e635e88fa9">
      <Terms xmlns="http://schemas.microsoft.com/office/infopath/2007/PartnerControls"/>
    </lcf76f155ced4ddcb4097134ff3c332f>
    <TaxCatchAll xmlns="b4ad8ab6-4a7f-404e-9f4b-a4f22f616bb4" xsi:nil="true"/>
    <Date_x002f_Time xmlns="c85f06f4-81cd-4a9f-9e07-d9e635e88f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1FBFD374012B47B6C17782ADB52911" ma:contentTypeVersion="22" ma:contentTypeDescription="Create a new document." ma:contentTypeScope="" ma:versionID="2ab967ae387d95c2b4c98c2bf9673e83">
  <xsd:schema xmlns:xsd="http://www.w3.org/2001/XMLSchema" xmlns:xs="http://www.w3.org/2001/XMLSchema" xmlns:p="http://schemas.microsoft.com/office/2006/metadata/properties" xmlns:ns2="c85f06f4-81cd-4a9f-9e07-d9e635e88fa9" xmlns:ns3="b4ad8ab6-4a7f-404e-9f4b-a4f22f616bb4" targetNamespace="http://schemas.microsoft.com/office/2006/metadata/properties" ma:root="true" ma:fieldsID="eb535ca045927777485ef9b89aa0e054" ns2:_="" ns3:_="">
    <xsd:import namespace="c85f06f4-81cd-4a9f-9e07-d9e635e88fa9"/>
    <xsd:import namespace="b4ad8ab6-4a7f-404e-9f4b-a4f22f616bb4"/>
    <xsd:element name="properties">
      <xsd:complexType>
        <xsd:sequence>
          <xsd:element name="documentManagement">
            <xsd:complexType>
              <xsd:all>
                <xsd:element ref="ns2:Date_x002f_Time" minOccurs="0"/>
                <xsd:element ref="ns2:Agency"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06f4-81cd-4a9f-9e07-d9e635e88fa9" elementFormDefault="qualified">
    <xsd:import namespace="http://schemas.microsoft.com/office/2006/documentManagement/types"/>
    <xsd:import namespace="http://schemas.microsoft.com/office/infopath/2007/PartnerControls"/>
    <xsd:element name="Date_x002f_Time" ma:index="2" nillable="true" ma:displayName="Date/Time" ma:format="DateOnly" ma:internalName="Date_x002f_Time" ma:readOnly="false">
      <xsd:simpleType>
        <xsd:restriction base="dms:DateTime"/>
      </xsd:simpleType>
    </xsd:element>
    <xsd:element name="Agency" ma:index="3" nillable="true" ma:displayName="Agency" ma:default="IPS Admin" ma:description="Select your agency" ma:internalName="Agency" ma:readOnly="false" ma:requiredMultiChoice="true">
      <xsd:complexType>
        <xsd:complexContent>
          <xsd:extension base="dms:MultiChoice">
            <xsd:sequence>
              <xsd:element name="Value" maxOccurs="unbounded" minOccurs="0" nillable="true">
                <xsd:simpleType>
                  <xsd:restriction base="dms:Choice">
                    <xsd:enumeration value="IPS Admin"/>
                    <xsd:enumeration value="CIS"/>
                    <xsd:enumeration value="CTAS"/>
                    <xsd:enumeration value="LEIC"/>
                    <xsd:enumeration value="MTAS"/>
                    <xsd:enumeration value="NCEL"/>
                    <xsd:enumeration value="TLC"/>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ab95b9-39aa-4b9d-a2e7-0451eedf9b8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ad8ab6-4a7f-404e-9f4b-a4f22f616bb4"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5555f27d-5fb4-414d-a1e7-6de8199c3b2a}" ma:internalName="TaxCatchAll" ma:showField="CatchAllData" ma:web="b4ad8ab6-4a7f-404e-9f4b-a4f22f616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5CDE8-53C4-41D4-BE39-06F930E0C056}">
  <ds:schemaRef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microsoft.com/office/2006/documentManagement/types"/>
    <ds:schemaRef ds:uri="b4ad8ab6-4a7f-404e-9f4b-a4f22f616bb4"/>
    <ds:schemaRef ds:uri="http://schemas.openxmlformats.org/package/2006/metadata/core-properties"/>
    <ds:schemaRef ds:uri="c85f06f4-81cd-4a9f-9e07-d9e635e88fa9"/>
    <ds:schemaRef ds:uri="http://purl.org/dc/elements/1.1/"/>
  </ds:schemaRefs>
</ds:datastoreItem>
</file>

<file path=customXml/itemProps2.xml><?xml version="1.0" encoding="utf-8"?>
<ds:datastoreItem xmlns:ds="http://schemas.openxmlformats.org/officeDocument/2006/customXml" ds:itemID="{79CA5C00-467A-485F-9D3E-AA1443C56ACE}">
  <ds:schemaRefs>
    <ds:schemaRef ds:uri="http://schemas.microsoft.com/sharepoint/v3/contenttype/forms"/>
  </ds:schemaRefs>
</ds:datastoreItem>
</file>

<file path=customXml/itemProps3.xml><?xml version="1.0" encoding="utf-8"?>
<ds:datastoreItem xmlns:ds="http://schemas.openxmlformats.org/officeDocument/2006/customXml" ds:itemID="{BD1663CC-75A5-499C-9559-B03213CD0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06f4-81cd-4a9f-9e07-d9e635e88fa9"/>
    <ds:schemaRef ds:uri="b4ad8ab6-4a7f-404e-9f4b-a4f22f616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74805</TotalTime>
  <Words>6544</Words>
  <Application>Microsoft Macintosh PowerPoint</Application>
  <PresentationFormat>Widescreen</PresentationFormat>
  <Paragraphs>246</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Gotham Book</vt:lpstr>
      <vt:lpstr>Gotham Medium</vt:lpstr>
      <vt:lpstr>MTAS-PPT-template-swirl</vt:lpstr>
      <vt:lpstr>Legislative Update 2025: Summary of Public Acts</vt:lpstr>
      <vt:lpstr>PowerPoint Presentation</vt:lpstr>
      <vt:lpstr>PowerPoint Presentation</vt:lpstr>
      <vt:lpstr>P.C. 358 (SB111/HB142) </vt:lpstr>
      <vt:lpstr>P.C. 477 (SB1072/HB160) </vt:lpstr>
      <vt:lpstr>PowerPoint Presentation</vt:lpstr>
      <vt:lpstr>P.C. 440 (SB773/HB735) </vt:lpstr>
      <vt:lpstr>P.C. 465 (SB1313/HB1326) </vt:lpstr>
      <vt:lpstr>PowerPoint Presentation</vt:lpstr>
      <vt:lpstr>P.C. 459 (SB1089/HB748) </vt:lpstr>
      <vt:lpstr>P.C. 487 (SB255/HB490) </vt:lpstr>
      <vt:lpstr>PowerPoint Presentation</vt:lpstr>
      <vt:lpstr>P.C. 88 (SB492/HB191) </vt:lpstr>
      <vt:lpstr>P.C.117 (SB704/HB786) </vt:lpstr>
      <vt:lpstr>P.C. 128 (SB1290/HB113) </vt:lpstr>
      <vt:lpstr>P.C. 231 (SB940/HB995) </vt:lpstr>
      <vt:lpstr>P.C. 257 (SB741/HB769) </vt:lpstr>
      <vt:lpstr>P.C. 288 (SB1086/HB749) </vt:lpstr>
      <vt:lpstr>P.C. 522 (SB1296/HB1314) </vt:lpstr>
      <vt:lpstr>PowerPoint Presentation</vt:lpstr>
      <vt:lpstr>P.C. 103 (SB897/HB932) </vt:lpstr>
      <vt:lpstr>P.C. 165 (SB344/HB506) </vt:lpstr>
      <vt:lpstr>P.C. 215 (SB946/HB1088) </vt:lpstr>
      <vt:lpstr>P.C. 244 (SB290/HB764) </vt:lpstr>
      <vt:lpstr>P.C. 299 (SB408/HB534) </vt:lpstr>
      <vt:lpstr>P.C. 453 (SB937/HB1270) </vt:lpstr>
      <vt:lpstr>PowerPoint Presentation</vt:lpstr>
      <vt:lpstr>P.C. 187 (SB179/HB23) </vt:lpstr>
      <vt:lpstr>P.C. 259 (SB799/HB855) </vt:lpstr>
      <vt:lpstr>PowerPoint Presentation</vt:lpstr>
      <vt:lpstr>P.C. 18 (SB115/HB57) </vt:lpstr>
      <vt:lpstr>P.C. 44 (SB109/HB185) </vt:lpstr>
      <vt:lpstr>P.C. 355 (SB1315/HB1329) </vt:lpstr>
      <vt:lpstr>PowerPoint Presentation</vt:lpstr>
      <vt:lpstr>P.C. 1 (SB6002/HB6001) </vt:lpstr>
      <vt:lpstr>PowerPoint Presentation</vt:lpstr>
      <vt:lpstr>P.C. 98 (SB509/HB546) </vt:lpstr>
      <vt:lpstr>P.C. 114 (SB480/HB444) </vt:lpstr>
      <vt:lpstr>P.C.140 (SB988/HB375) </vt:lpstr>
      <vt:lpstr>P.C. 151 (SB1074/HB1096) </vt:lpstr>
      <vt:lpstr>P.C.249 (SB525/HB913) </vt:lpstr>
      <vt:lpstr>P.C. 280 (SB425/HB66) </vt:lpstr>
      <vt:lpstr>P.C. 324 (SB763/HB968) </vt:lpstr>
      <vt:lpstr>PowerPoint Presentation</vt:lpstr>
      <vt:lpstr>P.C. 348 (SB1138/HB863) </vt:lpstr>
      <vt:lpstr>P.C. 357 (SB26/HB636) </vt:lpstr>
      <vt:lpstr>P.C.363 (SB365/HB317) </vt:lpstr>
      <vt:lpstr>P.C. 373 (SB655/HB1010) </vt:lpstr>
      <vt:lpstr>P.C. 458 (SB1084/HB923 </vt:lpstr>
      <vt:lpstr>P.C. 494 (SB1083/HB622) </vt:lpstr>
      <vt:lpstr>P.C. 475 (SB396/HB132) </vt:lpstr>
      <vt:lpstr>P.C. 514 (SB845/HB1097) </vt:lpstr>
      <vt:lpstr>P.C. 526 (SB1413/HB1376) </vt:lpstr>
      <vt:lpstr>PowerPoint Presentation</vt:lpstr>
      <vt:lpstr>P.C. 55 (SB296/HB300) </vt:lpstr>
      <vt:lpstr>P.C. 157 (SB228/HB537) </vt:lpstr>
      <vt:lpstr>P.C.160 (SB280/HB1020) </vt:lpstr>
      <vt:lpstr>P.C. 255 (SB728/HB810) </vt:lpstr>
      <vt:lpstr>P.C. 327 (SB1166/HB1274) </vt:lpstr>
      <vt:lpstr>P.C. 520 (SB324/HB1200) </vt:lpstr>
      <vt:lpstr>PowerPoint Presentation</vt:lpstr>
      <vt:lpstr>P.C. 360 (SB212/HB885) </vt:lpstr>
      <vt:lpstr>P.C. 392 (SB1114/HB1293) </vt:lpstr>
      <vt:lpstr>P.C. 411 (SB136/HB152) </vt:lpstr>
      <vt:lpstr>PowerPoint Presentation</vt:lpstr>
      <vt:lpstr>P.C. 138 (SB247/HB297) </vt:lpstr>
      <vt:lpstr>P.C. 364 (SB384/HB405) </vt:lpstr>
      <vt:lpstr>P.C. 372 (SB629/HB627) </vt:lpstr>
      <vt:lpstr>PowerPoint Presentation</vt:lpstr>
      <vt:lpstr>P.C. 78 (SB772/HB100) </vt:lpstr>
      <vt:lpstr>P.C. 166 (SB380/HB421) </vt:lpstr>
      <vt:lpstr>P.C. 205 (SB884/HB1143) </vt:lpstr>
      <vt:lpstr>P.C. 283 (SB970/HB660) </vt:lpstr>
      <vt:lpstr>P.C. 461 (SB1138/HB5643) </vt:lpstr>
      <vt:lpstr>P.C. 490 (SB1139/HB542) </vt:lpstr>
      <vt:lpstr>PowerPoint Presentation</vt:lpstr>
      <vt:lpstr>PowerPoint Presentation</vt:lpstr>
      <vt:lpstr>Full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Keel-Blackmon, Kristy</dc:creator>
  <cp:lastModifiedBy>Waddell, John</cp:lastModifiedBy>
  <cp:revision>16</cp:revision>
  <dcterms:created xsi:type="dcterms:W3CDTF">2024-07-18T17:49:18Z</dcterms:created>
  <dcterms:modified xsi:type="dcterms:W3CDTF">2025-07-28T16:39:15Z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0x010100601FBFD374012B47B6C17782ADB52911</vt:lpwstr>
  </property>
  <property fmtid="{D5CDD505-2E9C-101B-9397-08002B2CF9AE}" pid="3" name="MediaServiceImageTags">
    <vt:lpwstr/>
  </property>
</Properties>
</file>