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handoutMasterIdLst>
    <p:handoutMasterId r:id="rId23"/>
  </p:handoutMasterIdLst>
  <p:sldIdLst>
    <p:sldId id="257" r:id="rId2"/>
    <p:sldId id="291" r:id="rId3"/>
    <p:sldId id="292" r:id="rId4"/>
    <p:sldId id="298" r:id="rId5"/>
    <p:sldId id="737" r:id="rId6"/>
    <p:sldId id="738" r:id="rId7"/>
    <p:sldId id="739" r:id="rId8"/>
    <p:sldId id="740" r:id="rId9"/>
    <p:sldId id="741" r:id="rId10"/>
    <p:sldId id="288" r:id="rId11"/>
    <p:sldId id="742" r:id="rId12"/>
    <p:sldId id="749" r:id="rId13"/>
    <p:sldId id="752" r:id="rId14"/>
    <p:sldId id="751" r:id="rId15"/>
    <p:sldId id="750" r:id="rId16"/>
    <p:sldId id="754" r:id="rId17"/>
    <p:sldId id="755" r:id="rId18"/>
    <p:sldId id="756" r:id="rId19"/>
    <p:sldId id="757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CF530-10EC-429F-BA14-8552C88CB68A}" v="7" dt="2025-07-14T19:30:33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182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E4D82D-ABD8-A27E-BEB8-01C38A9C45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E090A-6CE1-84AF-1C19-CC4AC0366E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FE6CD-DDC6-42C6-A235-8CAD3F987A6E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4E57A-56FF-F45E-7BFA-44D527F96B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51DF1-2B3D-3B03-D433-FBF7814FD0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B89F5-DCA6-49D2-A8ED-95CAB1FA4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49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D71775-60D7-4DFB-B091-9E2BEC9EACAB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32E33-0ACD-407F-976B-1A1CC6B22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16="http://schemas.microsoft.com/office/drawing/2014/main"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7450AEC-180E-436D-9B9A-64CAC301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30C1BD0-290A-48D6-96A4-98C0B2E7A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16="http://schemas.microsoft.com/office/drawing/2014/main"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A7524BB0-09B5-49B0-B325-D5753F5E7B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578A896-E55F-485A-B63D-46BF3863DA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C91BFF48-F541-4896-9497-79858A03EE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20EE8-E22D-4C20-9EFC-7E84D7EAE75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Building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8EB132FF-31C5-4E53-97BC-CBED452B8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734" r="9777" b="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1E6B151-C5BB-4BC4-B1D4-78A9BCB682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796EE5D-660E-5468-CFF4-7FDA35CB41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2110093696"/>
      </p:ext>
    </p:extLst>
  </p:cSld>
  <p:clrMapOvr>
    <a:masterClrMapping/>
  </p:clrMapOvr>
</p:sldLayout>
</file>

<file path=ppt/slideLayouts/slideLayout10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Attormey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6DD561-F01F-440A-BA1C-627A07291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15" t="24827" r="21318" b="3417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BE7C74-1648-4E94-14B4-3193B7FD597B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1BA9EEB-32C2-3CA3-7162-57E86CCD5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017695087"/>
      </p:ext>
    </p:extLst>
  </p:cSld>
  <p:clrMapOvr>
    <a:masterClrMapping/>
  </p:clrMapOvr>
</p:sldLayout>
</file>

<file path=ppt/slideLayouts/slideLayout11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Conf Room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>
            <a:extLst>
              <a:ext uri="{FF2B5EF4-FFF2-40B4-BE49-F238E27FC236}">
                <a16:creationId xmlns:a16="http://schemas.microsoft.com/office/drawing/2014/main" id="{DD8AF6E0-7CDB-4438-9ADB-C1ED12667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" t="15637" r="-2"/>
          <a:stretch/>
        </p:blipFill>
        <p:spPr bwMode="auto">
          <a:xfrm>
            <a:off x="0" y="-4922"/>
            <a:ext cx="12192000" cy="686397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975140-A3A0-4078-8208-138E52D428E5}"/>
              </a:ext>
            </a:extLst>
          </p:cNvPr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38E534-AEC0-39D5-A8C5-6DAB3E27B4B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5D4F4E43-0401-FF29-2115-1DF2D2BDEE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2539140327"/>
      </p:ext>
    </p:extLst>
  </p:cSld>
  <p:clrMapOvr>
    <a:masterClrMapping/>
  </p:clrMapOvr>
</p:sldLayout>
</file>

<file path=ppt/slideLayouts/slideLayout12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Reception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725" t="2914" r="31" b="66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6FE9E3-C519-9591-0CF3-105CEEB4C7A1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F3CEF30D-964B-4CBD-0D7E-0A47947481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1234380388"/>
      </p:ext>
    </p:extLst>
  </p:cSld>
  <p:clrMapOvr>
    <a:masterClrMapping/>
  </p:clrMapOvr>
</p:sldLayout>
</file>

<file path=ppt/slideLayouts/slideLayout13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Building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8EB132FF-31C5-4E53-97BC-CBED452B8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734" r="9777" b="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1E6B151-C5BB-4BC4-B1D4-78A9BCB682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2B81DADC-4029-F09D-7209-9078CC31C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961116552"/>
      </p:ext>
    </p:extLst>
  </p:cSld>
  <p:clrMapOvr>
    <a:masterClrMapping/>
  </p:clrMapOvr>
</p:sldLayout>
</file>

<file path=ppt/slideLayouts/slideLayout14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Blu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rry image of a city&#10;&#10;Description automatically generated">
            <a:extLst>
              <a:ext uri="{FF2B5EF4-FFF2-40B4-BE49-F238E27FC236}">
                <a16:creationId xmlns:a16="http://schemas.microsoft.com/office/drawing/2014/main" id="{03033D5E-9892-4636-3FC3-1E64A585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" r="447" b="2591"/>
          <a:stretch/>
        </p:blipFill>
        <p:spPr>
          <a:xfrm>
            <a:off x="-14608" y="-7938"/>
            <a:ext cx="12203113" cy="6865938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24006-D23E-C433-9F0A-7D544EE72741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BE9E4AB1-A297-B842-3AF8-2D0C6FF53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1377592835"/>
      </p:ext>
    </p:extLst>
  </p:cSld>
  <p:clrMapOvr>
    <a:masterClrMapping/>
  </p:clrMapOvr>
</p:sldLayout>
</file>

<file path=ppt/slideLayouts/slideLayout15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Sig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54C15583-E1D8-CD02-6F86-24B575244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103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505B82-DCFF-01EA-0851-A40B40A8339A}"/>
              </a:ext>
            </a:extLst>
          </p:cNvPr>
          <p:cNvSpPr/>
          <p:nvPr userDrawn="1"/>
        </p:nvSpPr>
        <p:spPr>
          <a:xfrm>
            <a:off x="-10593" y="0"/>
            <a:ext cx="12202593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1E6B151-C5BB-4BC4-B1D4-78A9BCB682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3EF9447E-A219-37B3-B9B0-D0C9006575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91701279"/>
      </p:ext>
    </p:extLst>
  </p:cSld>
  <p:clrMapOvr>
    <a:masterClrMapping/>
  </p:clrMapOvr>
</p:sldLayout>
</file>

<file path=ppt/slideLayouts/slideLayout16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Attormey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6DD561-F01F-440A-BA1C-627A07291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15" t="24827" r="21318" b="3417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6761A139-C5F6-439A-9D0B-A5608A6DBE7C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CAD7DC4-194B-5D95-7B4A-6827B9FBE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1352652002"/>
      </p:ext>
    </p:extLst>
  </p:cSld>
  <p:clrMapOvr>
    <a:masterClrMapping/>
  </p:clrMapOvr>
</p:sldLayout>
</file>

<file path=ppt/slideLayouts/slideLayout17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Conf Room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>
            <a:extLst>
              <a:ext uri="{FF2B5EF4-FFF2-40B4-BE49-F238E27FC236}">
                <a16:creationId xmlns:a16="http://schemas.microsoft.com/office/drawing/2014/main" id="{DD8AF6E0-7CDB-4438-9ADB-C1ED12667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" t="15637" r="-2"/>
          <a:stretch/>
        </p:blipFill>
        <p:spPr bwMode="auto">
          <a:xfrm>
            <a:off x="0" y="-4922"/>
            <a:ext cx="12192000" cy="686397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975140-A3A0-4078-8208-138E52D428E5}"/>
              </a:ext>
            </a:extLst>
          </p:cNvPr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E5341BF-4C69-4963-8A66-A2B29A6957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7BBB1233-F94A-A81B-BF30-8FADC3534C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461216438"/>
      </p:ext>
    </p:extLst>
  </p:cSld>
  <p:clrMapOvr>
    <a:masterClrMapping/>
  </p:clrMapOvr>
</p:sldLayout>
</file>

<file path=ppt/slideLayouts/slideLayout18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Receptio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725" t="2914" r="31" b="66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4C119C2-8886-44A8-AB7F-24C68C3A267B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4326680-F812-F926-923C-118F807C4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1276877259"/>
      </p:ext>
    </p:extLst>
  </p:cSld>
  <p:clrMapOvr>
    <a:masterClrMapping/>
  </p:clrMapOvr>
</p:sldLayout>
</file>

<file path=ppt/slideLayouts/slideLayout19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Building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8EB132FF-31C5-4E53-97BC-CBED452B8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734" r="9777" b="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1E6B151-C5BB-4BC4-B1D4-78A9BCB682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6">
              <a:lumMod val="85000"/>
              <a:lumOff val="1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A3EE8448-1436-E90C-F150-5690A2DF902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1094202298"/>
      </p:ext>
    </p:extLst>
  </p:cSld>
  <p:clrMapOvr>
    <a:masterClrMapping/>
  </p:clrMapOvr>
</p:sldLayout>
</file>

<file path=ppt/slideLayouts/slideLayout2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Blu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rry image of a city&#10;&#10;Description automatically generated">
            <a:extLst>
              <a:ext uri="{FF2B5EF4-FFF2-40B4-BE49-F238E27FC236}">
                <a16:creationId xmlns:a16="http://schemas.microsoft.com/office/drawing/2014/main" id="{03033D5E-9892-4636-3FC3-1E64A585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" r="447" b="2591"/>
          <a:stretch/>
        </p:blipFill>
        <p:spPr>
          <a:xfrm>
            <a:off x="-14608" y="-7938"/>
            <a:ext cx="12203113" cy="6865938"/>
          </a:xfrm>
          <a:prstGeom prst="rect">
            <a:avLst/>
          </a:prstGeom>
          <a:ln>
            <a:noFill/>
          </a:ln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D1E6B151-C5BB-4BC4-B1D4-78A9BCB682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143E8D1-5F9B-4B9C-7226-13D67245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150611614"/>
      </p:ext>
    </p:extLst>
  </p:cSld>
  <p:clrMapOvr>
    <a:masterClrMapping/>
  </p:clrMapOvr>
</p:sldLayout>
</file>

<file path=ppt/slideLayouts/slideLayout20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Blu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rry image of a city&#10;&#10;Description automatically generated">
            <a:extLst>
              <a:ext uri="{FF2B5EF4-FFF2-40B4-BE49-F238E27FC236}">
                <a16:creationId xmlns:a16="http://schemas.microsoft.com/office/drawing/2014/main" id="{03033D5E-9892-4636-3FC3-1E64A585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" r="447" b="2591"/>
          <a:stretch/>
        </p:blipFill>
        <p:spPr>
          <a:xfrm>
            <a:off x="-14608" y="-7938"/>
            <a:ext cx="12203113" cy="6865938"/>
          </a:xfrm>
          <a:prstGeom prst="rect">
            <a:avLst/>
          </a:prstGeom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34C8EC9A-28E0-7A43-63EA-FA5407DA203A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6">
              <a:lumMod val="85000"/>
              <a:lumOff val="1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F1FCF45-45CC-D0C1-33C8-BE9E2580B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2247314918"/>
      </p:ext>
    </p:extLst>
  </p:cSld>
  <p:clrMapOvr>
    <a:masterClrMapping/>
  </p:clrMapOvr>
</p:sldLayout>
</file>

<file path=ppt/slideLayouts/slideLayout21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Sign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46B532EC-F319-FD8E-A1A9-32A9F5372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103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08D2CF-8409-B1DA-5BC1-385BE432B7E8}"/>
              </a:ext>
            </a:extLst>
          </p:cNvPr>
          <p:cNvSpPr/>
          <p:nvPr userDrawn="1"/>
        </p:nvSpPr>
        <p:spPr>
          <a:xfrm>
            <a:off x="-10593" y="0"/>
            <a:ext cx="12202593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1E6B151-C5BB-4BC4-B1D4-78A9BCB682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6">
              <a:lumMod val="85000"/>
              <a:lumOff val="1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B5A7D630-763B-D8C9-C7FF-A0DE70855F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1168143293"/>
      </p:ext>
    </p:extLst>
  </p:cSld>
  <p:clrMapOvr>
    <a:masterClrMapping/>
  </p:clrMapOvr>
</p:sldLayout>
</file>

<file path=ppt/slideLayouts/slideLayout22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Attorme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6DD561-F01F-440A-BA1C-627A07291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15" t="24827" r="21318" b="3417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6761A139-C5F6-439A-9D0B-A5608A6DBE7C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6">
              <a:lumMod val="85000"/>
              <a:lumOff val="1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7DD04937-4238-9A6A-90BF-D38D7E7130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2503156449"/>
      </p:ext>
    </p:extLst>
  </p:cSld>
  <p:clrMapOvr>
    <a:masterClrMapping/>
  </p:clrMapOvr>
</p:sldLayout>
</file>

<file path=ppt/slideLayouts/slideLayout23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Conf Room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>
            <a:extLst>
              <a:ext uri="{FF2B5EF4-FFF2-40B4-BE49-F238E27FC236}">
                <a16:creationId xmlns:a16="http://schemas.microsoft.com/office/drawing/2014/main" id="{DD8AF6E0-7CDB-4438-9ADB-C1ED12667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" t="15637" r="-2"/>
          <a:stretch/>
        </p:blipFill>
        <p:spPr bwMode="auto">
          <a:xfrm>
            <a:off x="0" y="-4922"/>
            <a:ext cx="12192000" cy="686397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975140-A3A0-4078-8208-138E52D428E5}"/>
              </a:ext>
            </a:extLst>
          </p:cNvPr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E5341BF-4C69-4963-8A66-A2B29A6957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6">
              <a:lumMod val="85000"/>
              <a:lumOff val="1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173DEFED-8172-A4DF-7767-3AF955CB5A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4539177"/>
      </p:ext>
    </p:extLst>
  </p:cSld>
  <p:clrMapOvr>
    <a:masterClrMapping/>
  </p:clrMapOvr>
</p:sldLayout>
</file>

<file path=ppt/slideLayouts/slideLayout24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Reception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725" t="2914" r="31" b="66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4C119C2-8886-44A8-AB7F-24C68C3A267B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6">
              <a:lumMod val="85000"/>
              <a:lumOff val="1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3026255-8C2D-3991-3CB7-6D8E909158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366364417"/>
      </p:ext>
    </p:extLst>
  </p:cSld>
  <p:clrMapOvr>
    <a:masterClrMapping/>
  </p:clrMapOvr>
</p:sldLayout>
</file>

<file path=ppt/slideLayouts/slideLayout25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1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518400" y="0"/>
            <a:ext cx="467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53879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081870" y="-6096"/>
            <a:ext cx="43653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4400" y="976789"/>
            <a:ext cx="5372888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914400" y="1788796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914399" y="2211706"/>
            <a:ext cx="5372887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4400" y="2999994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9"/>
          </p:nvPr>
        </p:nvSpPr>
        <p:spPr>
          <a:xfrm>
            <a:off x="914400" y="3422904"/>
            <a:ext cx="5372886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0"/>
          </p:nvPr>
        </p:nvSpPr>
        <p:spPr>
          <a:xfrm>
            <a:off x="914400" y="4245959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1"/>
          </p:nvPr>
        </p:nvSpPr>
        <p:spPr>
          <a:xfrm>
            <a:off x="914400" y="4668869"/>
            <a:ext cx="5372888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2"/>
          </p:nvPr>
        </p:nvSpPr>
        <p:spPr>
          <a:xfrm>
            <a:off x="914400" y="5485701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3"/>
          </p:nvPr>
        </p:nvSpPr>
        <p:spPr>
          <a:xfrm>
            <a:off x="914400" y="5908611"/>
            <a:ext cx="5372886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8239760" y="1586676"/>
            <a:ext cx="3334512" cy="1351596"/>
          </a:xfr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Agenda Items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8239760" y="3019998"/>
            <a:ext cx="3334512" cy="1351596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34820CB4-723A-4A0D-AC6F-F676C3925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633969"/>
      </p:ext>
    </p:extLst>
  </p:cSld>
  <p:clrMapOvr>
    <a:masterClrMapping/>
  </p:clrMapOvr>
</p:sldLayout>
</file>

<file path=ppt/slideLayouts/slideLayout26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1_Agenda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7518400" y="0"/>
            <a:ext cx="467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53879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accent6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081870" y="-6096"/>
            <a:ext cx="43653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4400" y="976789"/>
            <a:ext cx="5372888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914400" y="1788796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914399" y="2211706"/>
            <a:ext cx="5372887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4400" y="2999994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9"/>
          </p:nvPr>
        </p:nvSpPr>
        <p:spPr>
          <a:xfrm>
            <a:off x="914400" y="3422904"/>
            <a:ext cx="5372886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0"/>
          </p:nvPr>
        </p:nvSpPr>
        <p:spPr>
          <a:xfrm>
            <a:off x="914400" y="4245959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1"/>
          </p:nvPr>
        </p:nvSpPr>
        <p:spPr>
          <a:xfrm>
            <a:off x="914400" y="4668869"/>
            <a:ext cx="5372888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2"/>
          </p:nvPr>
        </p:nvSpPr>
        <p:spPr>
          <a:xfrm>
            <a:off x="914400" y="5485701"/>
            <a:ext cx="5372888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23"/>
          </p:nvPr>
        </p:nvSpPr>
        <p:spPr>
          <a:xfrm>
            <a:off x="914400" y="5908611"/>
            <a:ext cx="5372886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4" hasCustomPrompt="1"/>
          </p:nvPr>
        </p:nvSpPr>
        <p:spPr>
          <a:xfrm>
            <a:off x="8239760" y="1586676"/>
            <a:ext cx="3334512" cy="1351596"/>
          </a:xfr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Agenda Items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5" hasCustomPrompt="1"/>
          </p:nvPr>
        </p:nvSpPr>
        <p:spPr>
          <a:xfrm>
            <a:off x="8239760" y="3019998"/>
            <a:ext cx="3334512" cy="1351596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0" name="Picture 11">
            <a:extLst>
              <a:ext uri="{FF2B5EF4-FFF2-40B4-BE49-F238E27FC236}">
                <a16:creationId xmlns:a16="http://schemas.microsoft.com/office/drawing/2014/main" id="{34820CB4-723A-4A0D-AC6F-F676C3925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402815"/>
      </p:ext>
    </p:extLst>
  </p:cSld>
  <p:clrMapOvr>
    <a:masterClrMapping/>
  </p:clrMapOvr>
</p:sldLayout>
</file>

<file path=ppt/slideLayouts/slideLayout27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2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25C39496-2DA1-4034-BED1-02FC58B60057}"/>
              </a:ext>
            </a:extLst>
          </p:cNvPr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340F33B2-E0AB-41FC-AADC-89FD87C6D6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ABAC1BD5-4482-498C-94E7-9EA0E9062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dirty="0"/>
              <a:t>Agenda Items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DB53AB27-394F-4A69-9917-93A060DB1E2D}"/>
              </a:ext>
            </a:extLst>
          </p:cNvPr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9" name="Picture 11">
            <a:extLst>
              <a:ext uri="{FF2B5EF4-FFF2-40B4-BE49-F238E27FC236}">
                <a16:creationId xmlns:a16="http://schemas.microsoft.com/office/drawing/2014/main" id="{E58D5B5B-CD8E-408F-BFE9-A02CABD20C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6DF185DC-77CD-4E40-9A19-37FFF1AE6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03273" y="1414200"/>
            <a:ext cx="3360420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CB9D36D-DB58-4123-986F-4B86ED96AC8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6603273" y="1837110"/>
            <a:ext cx="3360420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58F93E0F-3750-4AD7-8883-BA97E83E7719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404654" y="1414867"/>
            <a:ext cx="3360420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8F409DB-21BD-4294-B757-1A695C16D962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2404654" y="1837777"/>
            <a:ext cx="3360420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721D6741-21B7-45D1-9F54-E4D394467B79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2404654" y="2626065"/>
            <a:ext cx="3360420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47D37563-D381-49F0-BB98-85069EA3755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2404654" y="3048975"/>
            <a:ext cx="3360420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0AD4D1C2-52FC-4AB7-9239-76392CB02068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2404654" y="3872030"/>
            <a:ext cx="3360420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AD9A60F7-F8B8-4195-AFD3-3BEA04ED889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2404654" y="4294940"/>
            <a:ext cx="3360420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21C6E933-01D1-432A-B017-AFF1E007AAB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2404654" y="5111772"/>
            <a:ext cx="3360420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87EA1DE-22E1-47BA-8F07-4FB376FA6466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2404654" y="5534682"/>
            <a:ext cx="3360420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F9CCB545-052F-4122-91BF-988A98183A82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6603273" y="2626827"/>
            <a:ext cx="3360420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F95EE3C9-3BA1-4141-A31E-E974C2BAA34D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6603273" y="3049737"/>
            <a:ext cx="3360420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6BE3BC4-142A-42CD-BDF1-5DD67E3A2EB1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6603273" y="3872792"/>
            <a:ext cx="3360420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7803B8F2-7622-4D6C-B0CA-D865FEDECF3A}"/>
              </a:ext>
            </a:extLst>
          </p:cNvPr>
          <p:cNvSpPr>
            <a:spLocks noGrp="1"/>
          </p:cNvSpPr>
          <p:nvPr>
            <p:ph type="body" sz="half" idx="27"/>
          </p:nvPr>
        </p:nvSpPr>
        <p:spPr>
          <a:xfrm>
            <a:off x="6603273" y="4295702"/>
            <a:ext cx="3360420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1046B2F5-0E71-48B0-B018-B6621F6E2861}"/>
              </a:ext>
            </a:extLst>
          </p:cNvPr>
          <p:cNvSpPr>
            <a:spLocks noGrp="1"/>
          </p:cNvSpPr>
          <p:nvPr>
            <p:ph type="body" sz="half" idx="28"/>
          </p:nvPr>
        </p:nvSpPr>
        <p:spPr>
          <a:xfrm>
            <a:off x="6603273" y="5112534"/>
            <a:ext cx="3360420" cy="378142"/>
          </a:xfrm>
        </p:spPr>
        <p:txBody>
          <a:bodyPr/>
          <a:lstStyle>
            <a:lvl1pPr marL="0" indent="0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50261437-0850-4988-BBB5-B7460C7D040B}"/>
              </a:ext>
            </a:extLst>
          </p:cNvPr>
          <p:cNvSpPr>
            <a:spLocks noGrp="1"/>
          </p:cNvSpPr>
          <p:nvPr>
            <p:ph type="body" sz="half" idx="29"/>
          </p:nvPr>
        </p:nvSpPr>
        <p:spPr>
          <a:xfrm>
            <a:off x="6603273" y="5535444"/>
            <a:ext cx="3360420" cy="378142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F48C96DF-3451-481F-9547-79159B7B524B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939834" y="1425203"/>
            <a:ext cx="434340" cy="3781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011F83F-E9BF-47CB-B646-7260D5332023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1939834" y="2626065"/>
            <a:ext cx="434340" cy="3781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C303B0AD-AB69-458F-B5D7-2C38ADF63B14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1939834" y="3872030"/>
            <a:ext cx="434340" cy="3781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5FC2A2F7-3882-4140-A614-0DAFCE64F93C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939834" y="5112534"/>
            <a:ext cx="434340" cy="3781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EFFAC756-40F5-400D-8BEF-78A6B5F20E5B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150645" y="1425203"/>
            <a:ext cx="434340" cy="3781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02D1DBF7-3EE7-4C9A-8CE0-BB8749D2DBA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6150645" y="2626065"/>
            <a:ext cx="434340" cy="3781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BDDB73F7-86CB-48CE-8A7F-83AB72910C50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6150645" y="3872030"/>
            <a:ext cx="434340" cy="3781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03605BD8-DEE4-457D-910B-6DAD7DFCA1C9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6150645" y="5112534"/>
            <a:ext cx="434340" cy="3781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73882824"/>
      </p:ext>
    </p:extLst>
  </p:cSld>
  <p:clrMapOvr>
    <a:masterClrMapping/>
  </p:clrMapOvr>
</p:sldLayout>
</file>

<file path=ppt/slideLayouts/slideLayout28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261536" y="1608138"/>
            <a:ext cx="9707033" cy="4233862"/>
          </a:xfrm>
        </p:spPr>
        <p:txBody>
          <a:bodyPr/>
          <a:lstStyle>
            <a:lvl1pPr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0635C054-2A81-45AD-955B-FF23BBAD5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762603"/>
      </p:ext>
    </p:extLst>
  </p:cSld>
  <p:clrMapOvr>
    <a:masterClrMapping/>
  </p:clrMapOvr>
</p:sldLayout>
</file>

<file path=ppt/slideLayouts/slideLayout29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Plain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83D7ECEA-6497-48B3-802E-693F241C2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468991"/>
      </p:ext>
    </p:extLst>
  </p:cSld>
  <p:clrMapOvr>
    <a:masterClrMapping/>
  </p:clrMapOvr>
</p:sldLayout>
</file>

<file path=ppt/slideLayouts/slideLayout3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Sig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8EB132FF-31C5-4E53-97BC-CBED452B84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103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10593" y="0"/>
            <a:ext cx="12202593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1E6B151-C5BB-4BC4-B1D4-78A9BCB682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4410E70E-7102-32A3-2B2A-70A9A8C8E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675325102"/>
      </p:ext>
    </p:extLst>
  </p:cSld>
  <p:clrMapOvr>
    <a:masterClrMapping/>
  </p:clrMapOvr>
</p:sldLayout>
</file>

<file path=ppt/slideLayouts/slideLayout30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133" y="1600200"/>
            <a:ext cx="9753600" cy="425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971B679E-1DA6-44FD-ACB7-1A83680FDB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409828"/>
      </p:ext>
    </p:extLst>
  </p:cSld>
  <p:clrMapOvr>
    <a:masterClrMapping/>
  </p:clrMapOvr>
</p:sldLayout>
</file>

<file path=ppt/slideLayouts/slideLayout31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4775200" cy="423333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775200" cy="423333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42E618-1DC2-4575-BD13-5B47F26022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176908"/>
      </p:ext>
    </p:extLst>
  </p:cSld>
  <p:clrMapOvr>
    <a:masterClrMapping/>
  </p:clrMapOvr>
</p:sldLayout>
</file>

<file path=ppt/slideLayouts/slideLayout32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6133" y="1595438"/>
            <a:ext cx="4760384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6133" y="2235203"/>
            <a:ext cx="4760384" cy="359833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95438"/>
            <a:ext cx="479636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235203"/>
            <a:ext cx="4796367" cy="359833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EFA393ED-2682-41C1-B493-F434C69798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566417"/>
      </p:ext>
    </p:extLst>
  </p:cSld>
  <p:clrMapOvr>
    <a:masterClrMapping/>
  </p:clrMapOvr>
</p:sldLayout>
</file>

<file path=ppt/slideLayouts/slideLayout33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85801"/>
            <a:ext cx="6815667" cy="51308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8E1EE61A-F6AD-408D-9FDB-E3F6F886DA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833379"/>
      </p:ext>
    </p:extLst>
  </p:cSld>
  <p:clrMapOvr>
    <a:masterClrMapping/>
  </p:clrMapOvr>
</p:sldLayout>
</file>

<file path=ppt/slideLayouts/slideLayout34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E3BDF4-FD81-4707-AB85-CB804BF8F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750096"/>
      </p:ext>
    </p:extLst>
  </p:cSld>
  <p:clrMapOvr>
    <a:masterClrMapping/>
  </p:clrMapOvr>
</p:sldLayout>
</file>

<file path=ppt/slideLayouts/slideLayout35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1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104468" y="2476500"/>
            <a:ext cx="1693" cy="54102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rot="16200000" flipV="1">
            <a:off x="6087957" y="-736178"/>
            <a:ext cx="12700" cy="7507395"/>
          </a:xfrm>
          <a:prstGeom prst="bentConnector3">
            <a:avLst>
              <a:gd name="adj1" fmla="val 1800000"/>
            </a:avLst>
          </a:prstGeom>
          <a:ln w="12700"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40080" y="3011170"/>
            <a:ext cx="3384125" cy="58547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414099" y="3011170"/>
            <a:ext cx="3384125" cy="58547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8167796" y="3011170"/>
            <a:ext cx="3384125" cy="585470"/>
          </a:xfrm>
          <a:solidFill>
            <a:schemeClr val="accent6">
              <a:lumMod val="75000"/>
              <a:lumOff val="2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anchor="ctr" anchorCtr="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3188547" y="1897380"/>
            <a:ext cx="5831840" cy="58547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none"/>
        </p:style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19" hasCustomPrompt="1"/>
          </p:nvPr>
        </p:nvSpPr>
        <p:spPr>
          <a:xfrm>
            <a:off x="640079" y="3749040"/>
            <a:ext cx="3384125" cy="204978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none"/>
        </p:style>
        <p:txBody>
          <a:bodyPr anchor="t" anchorCtr="0"/>
          <a:lstStyle>
            <a:lvl1pPr marL="0" indent="0" algn="l">
              <a:buNone/>
              <a:defRPr sz="1200" baseline="0">
                <a:solidFill>
                  <a:schemeClr val="accent6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0" hasCustomPrompt="1"/>
          </p:nvPr>
        </p:nvSpPr>
        <p:spPr>
          <a:xfrm>
            <a:off x="4414099" y="3749040"/>
            <a:ext cx="3384125" cy="204978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none"/>
        </p:style>
        <p:txBody>
          <a:bodyPr anchor="t" anchorCtr="0"/>
          <a:lstStyle>
            <a:lvl1pPr marL="0" indent="0" algn="l">
              <a:buNone/>
              <a:defRPr sz="1200" baseline="0">
                <a:solidFill>
                  <a:schemeClr val="accent6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8167796" y="3742952"/>
            <a:ext cx="3384125" cy="204978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none"/>
        </p:style>
        <p:txBody>
          <a:bodyPr anchor="t" anchorCtr="0"/>
          <a:lstStyle>
            <a:lvl1pPr marL="0" indent="0" algn="l">
              <a:buNone/>
              <a:defRPr sz="1200" baseline="0">
                <a:solidFill>
                  <a:schemeClr val="accent6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894AFC93-2858-4C0D-9CDC-DC8490E67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800624"/>
      </p:ext>
    </p:extLst>
  </p:cSld>
  <p:clrMapOvr>
    <a:masterClrMapping/>
  </p:clrMapOvr>
</p:sldLayout>
</file>

<file path=ppt/slideLayouts/slideLayout36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2_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8" name="Picture 11">
            <a:extLst>
              <a:ext uri="{FF2B5EF4-FFF2-40B4-BE49-F238E27FC236}">
                <a16:creationId xmlns:a16="http://schemas.microsoft.com/office/drawing/2014/main" id="{894AFC93-2858-4C0D-9CDC-DC8490E67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51DF23E-FAD9-4131-9106-3FB66912F41A}"/>
              </a:ext>
            </a:extLst>
          </p:cNvPr>
          <p:cNvSpPr/>
          <p:nvPr userDrawn="1"/>
        </p:nvSpPr>
        <p:spPr>
          <a:xfrm rot="18900000">
            <a:off x="7471806" y="4633535"/>
            <a:ext cx="560832" cy="560832"/>
          </a:xfrm>
          <a:prstGeom prst="rtTriangle">
            <a:avLst/>
          </a:prstGeom>
          <a:solidFill>
            <a:srgbClr val="99958A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0BE7FC04-9BF3-4DC9-B18C-DCAB0A160F34}"/>
              </a:ext>
            </a:extLst>
          </p:cNvPr>
          <p:cNvSpPr/>
          <p:nvPr userDrawn="1"/>
        </p:nvSpPr>
        <p:spPr>
          <a:xfrm rot="18900000">
            <a:off x="4002605" y="4633536"/>
            <a:ext cx="560832" cy="560832"/>
          </a:xfrm>
          <a:prstGeom prst="rtTriangle">
            <a:avLst/>
          </a:prstGeom>
          <a:solidFill>
            <a:srgbClr val="99958A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C3AC995E-46EA-4911-AEA1-E6AFFADF8A4A}"/>
              </a:ext>
            </a:extLst>
          </p:cNvPr>
          <p:cNvSpPr/>
          <p:nvPr userDrawn="1"/>
        </p:nvSpPr>
        <p:spPr>
          <a:xfrm rot="8117780">
            <a:off x="9212595" y="2202942"/>
            <a:ext cx="560832" cy="560832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5458D70-51E2-4D16-854A-312CBCDDA3F2}"/>
              </a:ext>
            </a:extLst>
          </p:cNvPr>
          <p:cNvSpPr/>
          <p:nvPr userDrawn="1"/>
        </p:nvSpPr>
        <p:spPr>
          <a:xfrm rot="8117780">
            <a:off x="5731020" y="2202942"/>
            <a:ext cx="560832" cy="560832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479E10AC-D36F-432F-B9EC-0C1491F253C1}"/>
              </a:ext>
            </a:extLst>
          </p:cNvPr>
          <p:cNvSpPr/>
          <p:nvPr userDrawn="1"/>
        </p:nvSpPr>
        <p:spPr>
          <a:xfrm rot="8117780">
            <a:off x="2259599" y="2202942"/>
            <a:ext cx="560832" cy="560832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A8A472C-0AEE-4968-B944-3B6A99545D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89612" y="1669542"/>
            <a:ext cx="1598677" cy="41478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C199D6BC-F904-4D86-BAD0-C2247C70061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952885" y="1669542"/>
            <a:ext cx="1598677" cy="35189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none"/>
        </p:style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3BE466AB-AD8B-4D9A-A9C6-C9ACA10D7ED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77404" y="1663573"/>
            <a:ext cx="1598677" cy="351891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none"/>
        </p:style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B60AF5C-0ED4-43F3-A2ED-EED66665CD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0677" y="1665981"/>
            <a:ext cx="1598677" cy="41478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1303CC32-8432-4218-945D-E7C56691B6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40677" y="2233163"/>
            <a:ext cx="1598677" cy="351891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278BD066-7C01-4006-9025-485907C55CC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77403" y="5326245"/>
            <a:ext cx="1598677" cy="414782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anchor="ctr"/>
          <a:lstStyle>
            <a:lvl1pPr marL="0" indent="0" algn="ctr">
              <a:buNone/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7FF84AF4-6AA4-41B7-BDCE-5DA2D15A97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2884" y="5332214"/>
            <a:ext cx="1598677" cy="414782"/>
          </a:xfr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anchor="ctr"/>
          <a:lstStyle>
            <a:lvl1pPr marL="0" indent="0" algn="ctr">
              <a:buNone/>
              <a:defRPr sz="1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8" name="Text Placeholder 16">
            <a:extLst>
              <a:ext uri="{FF2B5EF4-FFF2-40B4-BE49-F238E27FC236}">
                <a16:creationId xmlns:a16="http://schemas.microsoft.com/office/drawing/2014/main" id="{BD67D0FC-0CFC-47A8-87D7-85E4AF29600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689612" y="2236724"/>
            <a:ext cx="1598677" cy="351891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51F0019E-E290-4BC0-A974-03F5CC2A18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12099" y="1669542"/>
            <a:ext cx="1598677" cy="414782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 sz="16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0" name="Text Placeholder 16">
            <a:extLst>
              <a:ext uri="{FF2B5EF4-FFF2-40B4-BE49-F238E27FC236}">
                <a16:creationId xmlns:a16="http://schemas.microsoft.com/office/drawing/2014/main" id="{B9A6EE16-C4CB-4899-8A36-90BCF4924F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212099" y="2236724"/>
            <a:ext cx="1598677" cy="351891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567821"/>
      </p:ext>
    </p:extLst>
  </p:cSld>
  <p:clrMapOvr>
    <a:masterClrMapping/>
  </p:clrMapOvr>
</p:sldLayout>
</file>

<file path=ppt/slideLayouts/slideLayout37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Contacts Slide -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83D7ECEA-6497-48B3-802E-693F241C2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6E318A3E-1AEA-67A1-A0A7-1034F0D12D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280" y="5854937"/>
            <a:ext cx="11477411" cy="448629"/>
          </a:xfrm>
        </p:spPr>
        <p:txBody>
          <a:bodyPr lIns="0" tIns="0" rIns="0" bIns="0" anchor="ctr">
            <a:normAutofit/>
          </a:bodyPr>
          <a:lstStyle>
            <a:lvl1pPr algn="ctr">
              <a:buNone/>
              <a:defRPr sz="1050" i="0" baseline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Disclaimer or confidentiality info here if necessary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2A40AF6-0E03-4061-70E5-AB7F72F7D7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44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1C87DC1-E813-E46C-23B9-DD08905B85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697893"/>
            <a:ext cx="11477411" cy="448629"/>
          </a:xfrm>
        </p:spPr>
        <p:txBody>
          <a:bodyPr lIns="0" tIns="0" rIns="0" bIns="0" anchor="ctr">
            <a:normAutofit/>
          </a:bodyPr>
          <a:lstStyle>
            <a:lvl1pPr algn="ctr">
              <a:buNone/>
              <a:defRPr sz="900" i="1" baseline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** Right click on the image and select “Change Picture.” You can replace with a local image on your device or contact your Practice Group’s Marketing &amp; BD team to insert headshots (EN Photos/Bio Social Web)</a:t>
            </a:r>
          </a:p>
        </p:txBody>
      </p:sp>
    </p:spTree>
    <p:extLst>
      <p:ext uri="{BB962C8B-B14F-4D97-AF65-F5344CB8AC3E}">
        <p14:creationId xmlns:p14="http://schemas.microsoft.com/office/powerpoint/2010/main" val="4212292981"/>
      </p:ext>
    </p:extLst>
  </p:cSld>
  <p:clrMapOvr>
    <a:masterClrMapping/>
  </p:clrMapOvr>
</p:sldLayout>
</file>

<file path=ppt/slideLayouts/slideLayout38.xml><?xml version="1.0" encoding="utf-8"?>
<p:sldLayout xmlns:a14="http://schemas.microsoft.com/office/drawing/2010/main"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Contacts Slid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 userDrawn="1"/>
        </p:nvSpPr>
        <p:spPr bwMode="auto">
          <a:xfrm rot="16200000">
            <a:off x="5200879" y="1272525"/>
            <a:ext cx="392228" cy="10793983"/>
          </a:xfrm>
          <a:custGeom>
            <a:avLst/>
            <a:gdLst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821167 h 7821167"/>
              <a:gd name="connsiteX3" fmla="*/ 0 w 431451"/>
              <a:gd name="connsiteY3" fmla="*/ 7821167 h 7821167"/>
              <a:gd name="connsiteX4" fmla="*/ 0 w 431451"/>
              <a:gd name="connsiteY4" fmla="*/ 0 h 7821167"/>
              <a:gd name="connsiteX0" fmla="*/ 0 w 431451"/>
              <a:gd name="connsiteY0" fmla="*/ 0 h 7821167"/>
              <a:gd name="connsiteX1" fmla="*/ 431451 w 431451"/>
              <a:gd name="connsiteY1" fmla="*/ 0 h 7821167"/>
              <a:gd name="connsiteX2" fmla="*/ 431451 w 431451"/>
              <a:gd name="connsiteY2" fmla="*/ 7504175 h 7821167"/>
              <a:gd name="connsiteX3" fmla="*/ 0 w 431451"/>
              <a:gd name="connsiteY3" fmla="*/ 7821167 h 7821167"/>
              <a:gd name="connsiteX4" fmla="*/ 0 w 431451"/>
              <a:gd name="connsiteY4" fmla="*/ 0 h 782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51" h="7821167">
                <a:moveTo>
                  <a:pt x="0" y="0"/>
                </a:moveTo>
                <a:lnTo>
                  <a:pt x="431451" y="0"/>
                </a:lnTo>
                <a:lnTo>
                  <a:pt x="431451" y="7504175"/>
                </a:lnTo>
                <a:lnTo>
                  <a:pt x="0" y="78211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44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52400" y="6486782"/>
            <a:ext cx="6695441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t> Boult Cummings LLP    |    bradley.com    |    © </a:t>
            </a:r>
            <a:fld id="{2E1A905A-61CA-476B-BC01-A339CAB86299}" type="datetimeyyyy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83D7ECEA-6497-48B3-802E-693F241C2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329" y="6472681"/>
            <a:ext cx="896111" cy="29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CCC121B0-6EDC-989E-C5D1-B5C01DE481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280" y="697893"/>
            <a:ext cx="11477411" cy="448629"/>
          </a:xfrm>
        </p:spPr>
        <p:txBody>
          <a:bodyPr lIns="0" tIns="0" rIns="0" bIns="0" anchor="ctr">
            <a:normAutofit/>
          </a:bodyPr>
          <a:lstStyle>
            <a:lvl1pPr algn="ctr">
              <a:buNone/>
              <a:defRPr sz="900" i="1" baseline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** Right click on the image and select “Change Picture.” You can replace with a local image on your device or contact your Practice Group’s Marketing &amp; BD team to insert headshots (EN Photos/Proposal Generator Hi-Res2)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4302B164-D9A2-00F9-4454-1BCA57D427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280" y="5854937"/>
            <a:ext cx="11477411" cy="448629"/>
          </a:xfrm>
        </p:spPr>
        <p:txBody>
          <a:bodyPr lIns="0" tIns="0" rIns="0" bIns="0" anchor="ctr">
            <a:normAutofit/>
          </a:bodyPr>
          <a:lstStyle>
            <a:lvl1pPr algn="ctr">
              <a:buNone/>
              <a:defRPr sz="1050" i="0" baseline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Disclaimer or confidentiality info here if necessary</a:t>
            </a:r>
          </a:p>
        </p:txBody>
      </p:sp>
    </p:spTree>
    <p:extLst>
      <p:ext uri="{BB962C8B-B14F-4D97-AF65-F5344CB8AC3E}">
        <p14:creationId xmlns:p14="http://schemas.microsoft.com/office/powerpoint/2010/main" val="3685960637"/>
      </p:ext>
    </p:extLst>
  </p:cSld>
  <p:clrMapOvr>
    <a:masterClrMapping/>
  </p:clrMapOvr>
</p:sldLayout>
</file>

<file path=ppt/slideLayouts/slideLayout39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v1_Content with Captio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66733" y="0"/>
            <a:ext cx="74252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0" y="685801"/>
            <a:ext cx="6675120" cy="5130800"/>
          </a:xfrm>
        </p:spPr>
        <p:txBody>
          <a:bodyPr/>
          <a:lstStyle>
            <a:lvl1pPr>
              <a:buClr>
                <a:schemeClr val="accent5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C32A4C16-879D-4779-B84D-CF4FBB03A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814924"/>
      </p:ext>
    </p:extLst>
  </p:cSld>
  <p:clrMapOvr>
    <a:masterClrMapping/>
  </p:clrMapOvr>
</p:sldLayout>
</file>

<file path=ppt/slideLayouts/slideLayout4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Attorme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C6DD561-F01F-440A-BA1C-627A07291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15" t="24827" r="21318" b="3417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6761A139-C5F6-439A-9D0B-A5608A6DBE7C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B408CAEB-6C1D-D84E-BA5D-85D9CFC20E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1674292474"/>
      </p:ext>
    </p:extLst>
  </p:cSld>
  <p:clrMapOvr>
    <a:masterClrMapping/>
  </p:clrMapOvr>
</p:sldLayout>
</file>

<file path=ppt/slideLayouts/slideLayout40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v2_Content with Captio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D21923D9-672A-4B1F-B1F1-465C10EFC58A}"/>
              </a:ext>
            </a:extLst>
          </p:cNvPr>
          <p:cNvSpPr/>
          <p:nvPr userDrawn="1"/>
        </p:nvSpPr>
        <p:spPr>
          <a:xfrm flipH="1">
            <a:off x="2952750" y="-9521"/>
            <a:ext cx="9264650" cy="687421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11367 w 6820027"/>
              <a:gd name="connsiteY0" fmla="*/ 8807 h 6355882"/>
              <a:gd name="connsiteX1" fmla="*/ 4669106 w 6820027"/>
              <a:gd name="connsiteY1" fmla="*/ 0 h 6355882"/>
              <a:gd name="connsiteX2" fmla="*/ 6820027 w 6820027"/>
              <a:gd name="connsiteY2" fmla="*/ 6355882 h 6355882"/>
              <a:gd name="connsiteX3" fmla="*/ 0 w 6820027"/>
              <a:gd name="connsiteY3" fmla="*/ 6349697 h 6355882"/>
              <a:gd name="connsiteX4" fmla="*/ 11367 w 6820027"/>
              <a:gd name="connsiteY4" fmla="*/ 8807 h 635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0027" h="6355882">
                <a:moveTo>
                  <a:pt x="11367" y="8807"/>
                </a:moveTo>
                <a:lnTo>
                  <a:pt x="4669106" y="0"/>
                </a:lnTo>
                <a:lnTo>
                  <a:pt x="6820027" y="6355882"/>
                </a:lnTo>
                <a:lnTo>
                  <a:pt x="0" y="6349697"/>
                </a:lnTo>
                <a:lnTo>
                  <a:pt x="11367" y="880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400" y="685801"/>
            <a:ext cx="5842000" cy="5130800"/>
          </a:xfrm>
        </p:spPr>
        <p:txBody>
          <a:bodyPr/>
          <a:lstStyle>
            <a:lvl1pPr>
              <a:buClr>
                <a:schemeClr val="accent5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F3EAC659-8EF4-4225-A323-414A48719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771826"/>
      </p:ext>
    </p:extLst>
  </p:cSld>
  <p:clrMapOvr>
    <a:masterClrMapping/>
  </p:clrMapOvr>
</p:sldLayout>
</file>

<file path=ppt/slideLayouts/slideLayout41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v1_Content with Caption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66733" y="0"/>
            <a:ext cx="7425267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0" y="685801"/>
            <a:ext cx="6675120" cy="5130800"/>
          </a:xfrm>
        </p:spPr>
        <p:txBody>
          <a:bodyPr/>
          <a:lstStyle>
            <a:lvl1pPr>
              <a:buClr>
                <a:schemeClr val="accent5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C32A4C16-879D-4779-B84D-CF4FBB03A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046795"/>
      </p:ext>
    </p:extLst>
  </p:cSld>
  <p:clrMapOvr>
    <a:masterClrMapping/>
  </p:clrMapOvr>
</p:sldLayout>
</file>

<file path=ppt/slideLayouts/slideLayout42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v2_Content with Caption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D21923D9-672A-4B1F-B1F1-465C10EFC58A}"/>
              </a:ext>
            </a:extLst>
          </p:cNvPr>
          <p:cNvSpPr/>
          <p:nvPr userDrawn="1"/>
        </p:nvSpPr>
        <p:spPr>
          <a:xfrm flipH="1">
            <a:off x="2952750" y="-9521"/>
            <a:ext cx="9264650" cy="687421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11367 w 6820027"/>
              <a:gd name="connsiteY0" fmla="*/ 8807 h 6355882"/>
              <a:gd name="connsiteX1" fmla="*/ 4669106 w 6820027"/>
              <a:gd name="connsiteY1" fmla="*/ 0 h 6355882"/>
              <a:gd name="connsiteX2" fmla="*/ 6820027 w 6820027"/>
              <a:gd name="connsiteY2" fmla="*/ 6355882 h 6355882"/>
              <a:gd name="connsiteX3" fmla="*/ 0 w 6820027"/>
              <a:gd name="connsiteY3" fmla="*/ 6349697 h 6355882"/>
              <a:gd name="connsiteX4" fmla="*/ 11367 w 6820027"/>
              <a:gd name="connsiteY4" fmla="*/ 8807 h 635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0027" h="6355882">
                <a:moveTo>
                  <a:pt x="11367" y="8807"/>
                </a:moveTo>
                <a:lnTo>
                  <a:pt x="4669106" y="0"/>
                </a:lnTo>
                <a:lnTo>
                  <a:pt x="6820027" y="6355882"/>
                </a:lnTo>
                <a:lnTo>
                  <a:pt x="0" y="6349697"/>
                </a:lnTo>
                <a:lnTo>
                  <a:pt x="11367" y="880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400" y="685801"/>
            <a:ext cx="5842000" cy="5130800"/>
          </a:xfrm>
        </p:spPr>
        <p:txBody>
          <a:bodyPr/>
          <a:lstStyle>
            <a:lvl1pPr>
              <a:buClr>
                <a:schemeClr val="accent5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F3EAC659-8EF4-4225-A323-414A48719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602729"/>
      </p:ext>
    </p:extLst>
  </p:cSld>
  <p:clrMapOvr>
    <a:masterClrMapping/>
  </p:clrMapOvr>
</p:sldLayout>
</file>

<file path=ppt/slideLayouts/slideLayout43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v1_Content with Captio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66733" y="0"/>
            <a:ext cx="7425267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0" y="685801"/>
            <a:ext cx="6675120" cy="5130800"/>
          </a:xfrm>
        </p:spPr>
        <p:txBody>
          <a:bodyPr/>
          <a:lstStyle>
            <a:lvl1pPr>
              <a:buClr>
                <a:schemeClr val="accent5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373F7493-2D42-41A4-99CE-254356C793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386622"/>
      </p:ext>
    </p:extLst>
  </p:cSld>
  <p:clrMapOvr>
    <a:masterClrMapping/>
  </p:clrMapOvr>
</p:sldLayout>
</file>

<file path=ppt/slideLayouts/slideLayout44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v2_Content with Captio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E8B4619F-C2E6-493C-9B31-1E2E655C2B68}"/>
              </a:ext>
            </a:extLst>
          </p:cNvPr>
          <p:cNvSpPr/>
          <p:nvPr userDrawn="1"/>
        </p:nvSpPr>
        <p:spPr>
          <a:xfrm flipH="1">
            <a:off x="2952750" y="-9521"/>
            <a:ext cx="9264650" cy="687421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11367 w 6820027"/>
              <a:gd name="connsiteY0" fmla="*/ 8807 h 6355882"/>
              <a:gd name="connsiteX1" fmla="*/ 4669106 w 6820027"/>
              <a:gd name="connsiteY1" fmla="*/ 0 h 6355882"/>
              <a:gd name="connsiteX2" fmla="*/ 6820027 w 6820027"/>
              <a:gd name="connsiteY2" fmla="*/ 6355882 h 6355882"/>
              <a:gd name="connsiteX3" fmla="*/ 0 w 6820027"/>
              <a:gd name="connsiteY3" fmla="*/ 6349697 h 6355882"/>
              <a:gd name="connsiteX4" fmla="*/ 11367 w 6820027"/>
              <a:gd name="connsiteY4" fmla="*/ 8807 h 635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0027" h="6355882">
                <a:moveTo>
                  <a:pt x="11367" y="8807"/>
                </a:moveTo>
                <a:lnTo>
                  <a:pt x="4669106" y="0"/>
                </a:lnTo>
                <a:lnTo>
                  <a:pt x="6820027" y="6355882"/>
                </a:lnTo>
                <a:lnTo>
                  <a:pt x="0" y="6349697"/>
                </a:lnTo>
                <a:lnTo>
                  <a:pt x="11367" y="88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400" y="685801"/>
            <a:ext cx="5842000" cy="5130800"/>
          </a:xfrm>
        </p:spPr>
        <p:txBody>
          <a:bodyPr/>
          <a:lstStyle>
            <a:lvl1pPr>
              <a:buClr>
                <a:schemeClr val="accent5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CC6DC2CA-273E-45CB-99D2-35A5DFE9B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382445"/>
      </p:ext>
    </p:extLst>
  </p:cSld>
  <p:clrMapOvr>
    <a:masterClrMapping/>
  </p:clrMapOvr>
</p:sldLayout>
</file>

<file path=ppt/slideLayouts/slideLayout45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v1_Content with Caption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766733" y="0"/>
            <a:ext cx="742526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80" y="685801"/>
            <a:ext cx="6675120" cy="5130800"/>
          </a:xfrm>
        </p:spPr>
        <p:txBody>
          <a:bodyPr/>
          <a:lstStyle>
            <a:lvl1pPr>
              <a:buClr>
                <a:schemeClr val="accent5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77432743-0551-4A58-A277-447FBCD30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549042"/>
      </p:ext>
    </p:extLst>
  </p:cSld>
  <p:clrMapOvr>
    <a:masterClrMapping/>
  </p:clrMapOvr>
</p:sldLayout>
</file>

<file path=ppt/slideLayouts/slideLayout46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type="objTx" preserve="1">
  <p:cSld name="v2_Content with Caption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>
          <a:xfrm flipH="1">
            <a:off x="2952750" y="-9521"/>
            <a:ext cx="9264650" cy="687421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11367 w 6820027"/>
              <a:gd name="connsiteY0" fmla="*/ 8807 h 6355882"/>
              <a:gd name="connsiteX1" fmla="*/ 4669106 w 6820027"/>
              <a:gd name="connsiteY1" fmla="*/ 0 h 6355882"/>
              <a:gd name="connsiteX2" fmla="*/ 6820027 w 6820027"/>
              <a:gd name="connsiteY2" fmla="*/ 6355882 h 6355882"/>
              <a:gd name="connsiteX3" fmla="*/ 0 w 6820027"/>
              <a:gd name="connsiteY3" fmla="*/ 6349697 h 6355882"/>
              <a:gd name="connsiteX4" fmla="*/ 11367 w 6820027"/>
              <a:gd name="connsiteY4" fmla="*/ 8807 h 635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0027" h="6355882">
                <a:moveTo>
                  <a:pt x="11367" y="8807"/>
                </a:moveTo>
                <a:lnTo>
                  <a:pt x="4669106" y="0"/>
                </a:lnTo>
                <a:lnTo>
                  <a:pt x="6820027" y="6355882"/>
                </a:lnTo>
                <a:lnTo>
                  <a:pt x="0" y="6349697"/>
                </a:lnTo>
                <a:lnTo>
                  <a:pt x="11367" y="880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685804"/>
            <a:ext cx="4011084" cy="800099"/>
          </a:xfrm>
        </p:spPr>
        <p:txBody>
          <a:bodyPr anchor="t"/>
          <a:lstStyle>
            <a:lvl1pPr algn="l">
              <a:defRPr sz="2000" b="1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400" y="685801"/>
            <a:ext cx="5842000" cy="5130800"/>
          </a:xfrm>
        </p:spPr>
        <p:txBody>
          <a:bodyPr/>
          <a:lstStyle>
            <a:lvl1pPr>
              <a:buClr>
                <a:schemeClr val="accent5"/>
              </a:buClr>
              <a:defRPr sz="2200">
                <a:solidFill>
                  <a:schemeClr val="bg1"/>
                </a:solidFill>
              </a:defRPr>
            </a:lvl1pPr>
            <a:lvl2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595438"/>
            <a:ext cx="4011084" cy="4221164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48678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02F1DC19-31D3-47BC-9A34-84AAD451E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10957559" y="6429170"/>
            <a:ext cx="960121" cy="38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030215"/>
      </p:ext>
    </p:extLst>
  </p:cSld>
  <p:clrMapOvr>
    <a:masterClrMapping/>
  </p:clrMapOvr>
</p:sldLayout>
</file>

<file path=ppt/slideLayouts/slideLayout47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4_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D358DD11-1C6A-4C75-91BD-7A5484C23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734" r="9777" b="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10923E-7216-4553-A5C5-971B66003F96}"/>
              </a:ext>
            </a:extLst>
          </p:cNvPr>
          <p:cNvSpPr/>
          <p:nvPr userDrawn="1"/>
        </p:nvSpPr>
        <p:spPr>
          <a:xfrm>
            <a:off x="-8552" y="-9524"/>
            <a:ext cx="12211146" cy="68675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ADE6F14-5850-40A3-98CA-FD7DFB04FF18}"/>
              </a:ext>
            </a:extLst>
          </p:cNvPr>
          <p:cNvSpPr/>
          <p:nvPr userDrawn="1"/>
        </p:nvSpPr>
        <p:spPr>
          <a:xfrm>
            <a:off x="-10594" y="-9524"/>
            <a:ext cx="10156079" cy="6891200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691447"/>
            <a:ext cx="6734132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FBF0624-4D25-45F4-9B9A-F7FF2C3B5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35737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727841"/>
      </p:ext>
    </p:extLst>
  </p:cSld>
  <p:clrMapOvr>
    <a:masterClrMapping/>
  </p:clrMapOvr>
</p:sldLayout>
</file>

<file path=ppt/slideLayouts/slideLayout48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1_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17A7B2-14AA-424D-9943-E677E6C82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r="12091" b="11471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119A3D4E-1E50-4DA0-8576-458AA28AB2DA}"/>
              </a:ext>
            </a:extLst>
          </p:cNvPr>
          <p:cNvSpPr/>
          <p:nvPr userDrawn="1"/>
        </p:nvSpPr>
        <p:spPr>
          <a:xfrm>
            <a:off x="-10594" y="-9524"/>
            <a:ext cx="10156079" cy="6891200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691447"/>
            <a:ext cx="6734132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02F8AD78-C09C-4FF1-BA17-59AB676AAC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35737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9498"/>
      </p:ext>
    </p:extLst>
  </p:cSld>
  <p:clrMapOvr>
    <a:masterClrMapping/>
  </p:clrMapOvr>
</p:sldLayout>
</file>

<file path=ppt/slideLayouts/slideLayout49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2_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C1D937-4C19-4AAE-8825-9696CF07CD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2" r="12091" b="11471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" y="0"/>
            <a:ext cx="12192001" cy="6904038"/>
          </a:xfrm>
          <a:prstGeom prst="rect">
            <a:avLst/>
          </a:prstGeom>
          <a:solidFill>
            <a:srgbClr val="C00000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447"/>
            <a:ext cx="10363200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45613C8C-5FC3-4AAA-BDCB-08BB8CA125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707292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20812"/>
      </p:ext>
    </p:extLst>
  </p:cSld>
  <p:clrMapOvr>
    <a:masterClrMapping/>
  </p:clrMapOvr>
</p:sldLayout>
</file>

<file path=ppt/slideLayouts/slideLayout5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Conf Room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>
            <a:extLst>
              <a:ext uri="{FF2B5EF4-FFF2-40B4-BE49-F238E27FC236}">
                <a16:creationId xmlns:a16="http://schemas.microsoft.com/office/drawing/2014/main" id="{DD8AF6E0-7CDB-4438-9ADB-C1ED12667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" t="15637" r="-2"/>
          <a:stretch/>
        </p:blipFill>
        <p:spPr bwMode="auto">
          <a:xfrm>
            <a:off x="0" y="-4922"/>
            <a:ext cx="12192000" cy="686397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975140-A3A0-4078-8208-138E52D428E5}"/>
              </a:ext>
            </a:extLst>
          </p:cNvPr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E5341BF-4C69-4963-8A66-A2B29A6957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5FD6431-F323-6588-BFEB-6F565EB2E6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236611347"/>
      </p:ext>
    </p:extLst>
  </p:cSld>
  <p:clrMapOvr>
    <a:masterClrMapping/>
  </p:clrMapOvr>
</p:sldLayout>
</file>

<file path=ppt/slideLayouts/slideLayout50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3_Section Hea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217400" cy="6904038"/>
          </a:xfrm>
          <a:prstGeom prst="rect">
            <a:avLst/>
          </a:prstGeom>
          <a:solidFill>
            <a:srgbClr val="CB33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447"/>
            <a:ext cx="10363200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1C948F3-513B-46EF-9257-0E5C5848F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707292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67271"/>
      </p:ext>
    </p:extLst>
  </p:cSld>
  <p:clrMapOvr>
    <a:masterClrMapping/>
  </p:clrMapOvr>
</p:sldLayout>
</file>

<file path=ppt/slideLayouts/slideLayout51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4_Section Heade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D358DD11-1C6A-4C75-91BD-7A5484C23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734" r="9777" b="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10923E-7216-4553-A5C5-971B66003F96}"/>
              </a:ext>
            </a:extLst>
          </p:cNvPr>
          <p:cNvSpPr/>
          <p:nvPr userDrawn="1"/>
        </p:nvSpPr>
        <p:spPr>
          <a:xfrm>
            <a:off x="-8552" y="-9524"/>
            <a:ext cx="12211146" cy="68675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ADE6F14-5850-40A3-98CA-FD7DFB04FF18}"/>
              </a:ext>
            </a:extLst>
          </p:cNvPr>
          <p:cNvSpPr/>
          <p:nvPr userDrawn="1"/>
        </p:nvSpPr>
        <p:spPr>
          <a:xfrm>
            <a:off x="-10594" y="-9524"/>
            <a:ext cx="10156079" cy="6891200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691447"/>
            <a:ext cx="6734132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FBF0624-4D25-45F4-9B9A-F7FF2C3B5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35737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393867"/>
      </p:ext>
    </p:extLst>
  </p:cSld>
  <p:clrMapOvr>
    <a:masterClrMapping/>
  </p:clrMapOvr>
</p:sldLayout>
</file>

<file path=ppt/slideLayouts/slideLayout52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1_Section Heade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7C7337D-3850-7071-0DE6-312603ECAB5B}"/>
              </a:ext>
            </a:extLst>
          </p:cNvPr>
          <p:cNvSpPr/>
          <p:nvPr userDrawn="1"/>
        </p:nvSpPr>
        <p:spPr>
          <a:xfrm>
            <a:off x="-10594" y="-9524"/>
            <a:ext cx="12206776" cy="68675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17A7B2-14AA-424D-9943-E677E6C82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0" y="-1261"/>
            <a:ext cx="12192001" cy="685799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119A3D4E-1E50-4DA0-8576-458AA28AB2DA}"/>
              </a:ext>
            </a:extLst>
          </p:cNvPr>
          <p:cNvSpPr/>
          <p:nvPr userDrawn="1"/>
        </p:nvSpPr>
        <p:spPr>
          <a:xfrm>
            <a:off x="-10594" y="-9524"/>
            <a:ext cx="10156079" cy="6891200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691447"/>
            <a:ext cx="6734132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02F8AD78-C09C-4FF1-BA17-59AB676AAC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35737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713659"/>
      </p:ext>
    </p:extLst>
  </p:cSld>
  <p:clrMapOvr>
    <a:masterClrMapping/>
  </p:clrMapOvr>
</p:sldLayout>
</file>

<file path=ppt/slideLayouts/slideLayout53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2_Section Heade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A837C-1A0A-3D67-D830-E56FA47111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0" y="-1261"/>
            <a:ext cx="12192001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54016E-5718-CC49-612E-B4DCA8DA39F4}"/>
              </a:ext>
            </a:extLst>
          </p:cNvPr>
          <p:cNvSpPr/>
          <p:nvPr userDrawn="1"/>
        </p:nvSpPr>
        <p:spPr>
          <a:xfrm>
            <a:off x="-1" y="0"/>
            <a:ext cx="12192001" cy="6904038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447"/>
            <a:ext cx="10363200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45613C8C-5FC3-4AAA-BDCB-08BB8CA125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707292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540388"/>
      </p:ext>
    </p:extLst>
  </p:cSld>
  <p:clrMapOvr>
    <a:masterClrMapping/>
  </p:clrMapOvr>
</p:sldLayout>
</file>

<file path=ppt/slideLayouts/slideLayout54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3_Section Heade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217400" cy="690403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447"/>
            <a:ext cx="10363200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1C948F3-513B-46EF-9257-0E5C5848F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707292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017507"/>
      </p:ext>
    </p:extLst>
  </p:cSld>
  <p:clrMapOvr>
    <a:masterClrMapping/>
  </p:clrMapOvr>
</p:sldLayout>
</file>

<file path=ppt/slideLayouts/slideLayout55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4_Section Hea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D358DD11-1C6A-4C75-91BD-7A5484C23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734" r="9777" b="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10923E-7216-4553-A5C5-971B66003F96}"/>
              </a:ext>
            </a:extLst>
          </p:cNvPr>
          <p:cNvSpPr/>
          <p:nvPr userDrawn="1"/>
        </p:nvSpPr>
        <p:spPr>
          <a:xfrm>
            <a:off x="-8552" y="-9524"/>
            <a:ext cx="12211146" cy="68675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ADE6F14-5850-40A3-98CA-FD7DFB04FF18}"/>
              </a:ext>
            </a:extLst>
          </p:cNvPr>
          <p:cNvSpPr/>
          <p:nvPr userDrawn="1"/>
        </p:nvSpPr>
        <p:spPr>
          <a:xfrm>
            <a:off x="-10594" y="-9524"/>
            <a:ext cx="10156079" cy="6891200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691447"/>
            <a:ext cx="6734132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FBF0624-4D25-45F4-9B9A-F7FF2C3B5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35737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453798"/>
      </p:ext>
    </p:extLst>
  </p:cSld>
  <p:clrMapOvr>
    <a:masterClrMapping/>
  </p:clrMapOvr>
</p:sldLayout>
</file>

<file path=ppt/slideLayouts/slideLayout56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1_Section Hea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378DD2-20C3-4FAB-8C70-31FF8E72A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7676" b="7851"/>
          <a:stretch/>
        </p:blipFill>
        <p:spPr>
          <a:xfrm>
            <a:off x="-6350" y="0"/>
            <a:ext cx="1219835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10923E-7216-4553-A5C5-971B66003F96}"/>
              </a:ext>
            </a:extLst>
          </p:cNvPr>
          <p:cNvSpPr/>
          <p:nvPr userDrawn="1"/>
        </p:nvSpPr>
        <p:spPr>
          <a:xfrm>
            <a:off x="-8552" y="-9524"/>
            <a:ext cx="12200552" cy="68675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ADE6F14-5850-40A3-98CA-FD7DFB04FF18}"/>
              </a:ext>
            </a:extLst>
          </p:cNvPr>
          <p:cNvSpPr/>
          <p:nvPr userDrawn="1"/>
        </p:nvSpPr>
        <p:spPr>
          <a:xfrm>
            <a:off x="-10594" y="-9524"/>
            <a:ext cx="10156079" cy="6891200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691447"/>
            <a:ext cx="6734132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FBF0624-4D25-45F4-9B9A-F7FF2C3B5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35737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152711"/>
      </p:ext>
    </p:extLst>
  </p:cSld>
  <p:clrMapOvr>
    <a:masterClrMapping/>
  </p:clrMapOvr>
</p:sldLayout>
</file>

<file path=ppt/slideLayouts/slideLayout57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2_Section Hea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806CAD-B816-41E8-BF1C-22292ED19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t="12494" r="5600" b="12494"/>
          <a:stretch/>
        </p:blipFill>
        <p:spPr>
          <a:xfrm>
            <a:off x="0" y="0"/>
            <a:ext cx="12192000" cy="685799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90403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B333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447"/>
            <a:ext cx="10363200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40CFDF09-DA4B-4FC4-A3EC-B5D933D5EB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707292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461190"/>
      </p:ext>
    </p:extLst>
  </p:cSld>
  <p:clrMapOvr>
    <a:masterClrMapping/>
  </p:clrMapOvr>
</p:sldLayout>
</file>

<file path=ppt/slideLayouts/slideLayout58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3_Section Header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217400" cy="6904038"/>
          </a:xfrm>
          <a:prstGeom prst="rect">
            <a:avLst/>
          </a:prstGeom>
          <a:solidFill>
            <a:srgbClr val="008C9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3084" y="691447"/>
            <a:ext cx="10363200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C18D26A-6560-4A41-BCE3-A1841F7C7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707292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778740"/>
      </p:ext>
    </p:extLst>
  </p:cSld>
  <p:clrMapOvr>
    <a:masterClrMapping/>
  </p:clrMapOvr>
</p:sldLayout>
</file>

<file path=ppt/slideLayouts/slideLayout59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4_Section Hea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D358DD11-1C6A-4C75-91BD-7A5484C23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734" r="9777" b="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10923E-7216-4553-A5C5-971B66003F96}"/>
              </a:ext>
            </a:extLst>
          </p:cNvPr>
          <p:cNvSpPr/>
          <p:nvPr userDrawn="1"/>
        </p:nvSpPr>
        <p:spPr>
          <a:xfrm>
            <a:off x="-8552" y="-9524"/>
            <a:ext cx="12211146" cy="686752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ADE6F14-5850-40A3-98CA-FD7DFB04FF18}"/>
              </a:ext>
            </a:extLst>
          </p:cNvPr>
          <p:cNvSpPr/>
          <p:nvPr userDrawn="1"/>
        </p:nvSpPr>
        <p:spPr>
          <a:xfrm>
            <a:off x="-10594" y="-9524"/>
            <a:ext cx="10156079" cy="6891200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691447"/>
            <a:ext cx="6734132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FBF0624-4D25-45F4-9B9A-F7FF2C3B5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35737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318692"/>
      </p:ext>
    </p:extLst>
  </p:cSld>
  <p:clrMapOvr>
    <a:masterClrMapping/>
  </p:clrMapOvr>
</p:sldLayout>
</file>

<file path=ppt/slideLayouts/slideLayout6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Receptio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7725" t="2914" r="31" b="663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4C119C2-8886-44A8-AB7F-24C68C3A267B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rgbClr val="C0000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8A8866B-7101-E5DF-C4A0-B9E61BFA18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96053097"/>
      </p:ext>
    </p:extLst>
  </p:cSld>
  <p:clrMapOvr>
    <a:masterClrMapping/>
  </p:clrMapOvr>
</p:sldLayout>
</file>

<file path=ppt/slideLayouts/slideLayout60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1_Section Hea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DD096F8D-F5C8-433C-AF28-4F5395936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603" t="16769" r="768" b="2308"/>
          <a:stretch/>
        </p:blipFill>
        <p:spPr bwMode="auto">
          <a:xfrm>
            <a:off x="0" y="-5970"/>
            <a:ext cx="12192000" cy="6870662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10923E-7216-4553-A5C5-971B66003F96}"/>
              </a:ext>
            </a:extLst>
          </p:cNvPr>
          <p:cNvSpPr/>
          <p:nvPr userDrawn="1"/>
        </p:nvSpPr>
        <p:spPr>
          <a:xfrm>
            <a:off x="-8552" y="-9524"/>
            <a:ext cx="12200552" cy="68912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ADE6F14-5850-40A3-98CA-FD7DFB04FF18}"/>
              </a:ext>
            </a:extLst>
          </p:cNvPr>
          <p:cNvSpPr/>
          <p:nvPr userDrawn="1"/>
        </p:nvSpPr>
        <p:spPr>
          <a:xfrm>
            <a:off x="-10594" y="-9524"/>
            <a:ext cx="10156079" cy="6891200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691447"/>
            <a:ext cx="6734132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DFBF0624-4D25-45F4-9B9A-F7FF2C3B55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35737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098919"/>
      </p:ext>
    </p:extLst>
  </p:cSld>
  <p:clrMapOvr>
    <a:masterClrMapping/>
  </p:clrMapOvr>
</p:sldLayout>
</file>

<file path=ppt/slideLayouts/slideLayout61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2_Section Hea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CAD4CACC-3069-4575-BC2F-16264D13D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603" t="16769" r="768" b="2308"/>
          <a:stretch/>
        </p:blipFill>
        <p:spPr bwMode="auto">
          <a:xfrm>
            <a:off x="0" y="-5970"/>
            <a:ext cx="12192000" cy="6870662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1" y="0"/>
            <a:ext cx="12192001" cy="690403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447"/>
            <a:ext cx="10363200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0297DAC0-A42F-44A0-9CBC-BCF3FB75A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707292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989892"/>
      </p:ext>
    </p:extLst>
  </p:cSld>
  <p:clrMapOvr>
    <a:masterClrMapping/>
  </p:clrMapOvr>
</p:sldLayout>
</file>

<file path=ppt/slideLayouts/slideLayout62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v3_Section Header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217400" cy="69040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691447"/>
            <a:ext cx="10363200" cy="5418667"/>
          </a:xfr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EDEE526B-87E2-442C-A594-25E801081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A333A"/>
              </a:clrFrom>
              <a:clrTo>
                <a:srgbClr val="CA33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>
            <a:fillRect/>
          </a:stretch>
        </p:blipFill>
        <p:spPr bwMode="auto">
          <a:xfrm>
            <a:off x="9707292" y="5992391"/>
            <a:ext cx="1495043" cy="59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0403"/>
      </p:ext>
    </p:extLst>
  </p:cSld>
  <p:clrMapOvr>
    <a:masterClrMapping/>
  </p:clrMapOvr>
</p:sldLayout>
</file>

<file path=ppt/slideLayouts/slideLayout7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Building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8EB132FF-31C5-4E53-97BC-CBED452B8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734" r="9777" b="7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3" name="Rectangle 2"/>
          <p:cNvSpPr/>
          <p:nvPr userDrawn="1"/>
        </p:nvSpPr>
        <p:spPr>
          <a:xfrm>
            <a:off x="-8552" y="0"/>
            <a:ext cx="12200552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D1E6B151-C5BB-4BC4-B1D4-78A9BCB6820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D1EE3CE-3A40-5908-F473-9C32D1A265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142012157"/>
      </p:ext>
    </p:extLst>
  </p:cSld>
  <p:clrMapOvr>
    <a:masterClrMapping/>
  </p:clrMapOvr>
</p:sldLayout>
</file>

<file path=ppt/slideLayouts/slideLayout8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Blur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rry image of a city&#10;&#10;Description automatically generated">
            <a:extLst>
              <a:ext uri="{FF2B5EF4-FFF2-40B4-BE49-F238E27FC236}">
                <a16:creationId xmlns:a16="http://schemas.microsoft.com/office/drawing/2014/main" id="{03033D5E-9892-4636-3FC3-1E64A585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" r="447" b="2591"/>
          <a:stretch/>
        </p:blipFill>
        <p:spPr>
          <a:xfrm>
            <a:off x="-14608" y="-7938"/>
            <a:ext cx="12203113" cy="6865938"/>
          </a:xfrm>
          <a:prstGeom prst="rect">
            <a:avLst/>
          </a:prstGeom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A32C745-6F18-BDA9-F881-58E3BD99402A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9BD772BB-7E1D-C512-973E-87DDD5799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013008289"/>
      </p:ext>
    </p:extLst>
  </p:cSld>
  <p:clrMapOvr>
    <a:masterClrMapping/>
  </p:clrMapOvr>
</p:sldLayout>
</file>

<file path=ppt/slideLayouts/slideLayout9.xml><?xml version="1.0" encoding="utf-8"?>
<p:sldLayout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itle Page - Sign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54C15583-E1D8-CD02-6F86-24B575244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103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505B82-DCFF-01EA-0851-A40B40A8339A}"/>
              </a:ext>
            </a:extLst>
          </p:cNvPr>
          <p:cNvSpPr/>
          <p:nvPr userDrawn="1"/>
        </p:nvSpPr>
        <p:spPr>
          <a:xfrm>
            <a:off x="-10593" y="0"/>
            <a:ext cx="12202593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8071376-D09F-A9F3-516B-80490C761FA3}"/>
              </a:ext>
            </a:extLst>
          </p:cNvPr>
          <p:cNvSpPr/>
          <p:nvPr userDrawn="1"/>
        </p:nvSpPr>
        <p:spPr>
          <a:xfrm>
            <a:off x="-10593" y="-7620"/>
            <a:ext cx="9763400" cy="6294124"/>
          </a:xfrm>
          <a:custGeom>
            <a:avLst/>
            <a:gdLst>
              <a:gd name="connsiteX0" fmla="*/ 0 w 5937504"/>
              <a:gd name="connsiteY0" fmla="*/ 0 h 6335332"/>
              <a:gd name="connsiteX1" fmla="*/ 59375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0 w 5937504"/>
              <a:gd name="connsiteY0" fmla="*/ 0 h 6335332"/>
              <a:gd name="connsiteX1" fmla="*/ 3499104 w 5937504"/>
              <a:gd name="connsiteY1" fmla="*/ 0 h 6335332"/>
              <a:gd name="connsiteX2" fmla="*/ 5937504 w 5937504"/>
              <a:gd name="connsiteY2" fmla="*/ 6335332 h 6335332"/>
              <a:gd name="connsiteX3" fmla="*/ 0 w 5937504"/>
              <a:gd name="connsiteY3" fmla="*/ 6335332 h 6335332"/>
              <a:gd name="connsiteX4" fmla="*/ 0 w 5937504"/>
              <a:gd name="connsiteY4" fmla="*/ 0 h 6335332"/>
              <a:gd name="connsiteX0" fmla="*/ 165201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1652016 w 7589520"/>
              <a:gd name="connsiteY4" fmla="*/ 0 h 6335332"/>
              <a:gd name="connsiteX0" fmla="*/ 6096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6096 w 7589520"/>
              <a:gd name="connsiteY4" fmla="*/ 0 h 6335332"/>
              <a:gd name="connsiteX0" fmla="*/ 780860 w 7589520"/>
              <a:gd name="connsiteY0" fmla="*/ 0 h 6335332"/>
              <a:gd name="connsiteX1" fmla="*/ 5151120 w 7589520"/>
              <a:gd name="connsiteY1" fmla="*/ 0 h 6335332"/>
              <a:gd name="connsiteX2" fmla="*/ 7589520 w 7589520"/>
              <a:gd name="connsiteY2" fmla="*/ 6335332 h 6335332"/>
              <a:gd name="connsiteX3" fmla="*/ 0 w 7589520"/>
              <a:gd name="connsiteY3" fmla="*/ 6329236 h 6335332"/>
              <a:gd name="connsiteX4" fmla="*/ 780860 w 7589520"/>
              <a:gd name="connsiteY4" fmla="*/ 0 h 6335332"/>
              <a:gd name="connsiteX0" fmla="*/ 11367 w 6820027"/>
              <a:gd name="connsiteY0" fmla="*/ 0 h 6340890"/>
              <a:gd name="connsiteX1" fmla="*/ 4381627 w 6820027"/>
              <a:gd name="connsiteY1" fmla="*/ 0 h 6340890"/>
              <a:gd name="connsiteX2" fmla="*/ 6820027 w 6820027"/>
              <a:gd name="connsiteY2" fmla="*/ 6335332 h 6340890"/>
              <a:gd name="connsiteX3" fmla="*/ 0 w 6820027"/>
              <a:gd name="connsiteY3" fmla="*/ 6340890 h 6340890"/>
              <a:gd name="connsiteX4" fmla="*/ 11367 w 6820027"/>
              <a:gd name="connsiteY4" fmla="*/ 0 h 6340890"/>
              <a:gd name="connsiteX0" fmla="*/ 11367 w 6820027"/>
              <a:gd name="connsiteY0" fmla="*/ 0 h 6347075"/>
              <a:gd name="connsiteX1" fmla="*/ 4381627 w 6820027"/>
              <a:gd name="connsiteY1" fmla="*/ 0 h 6347075"/>
              <a:gd name="connsiteX2" fmla="*/ 6820027 w 6820027"/>
              <a:gd name="connsiteY2" fmla="*/ 6347075 h 6347075"/>
              <a:gd name="connsiteX3" fmla="*/ 0 w 6820027"/>
              <a:gd name="connsiteY3" fmla="*/ 6340890 h 6347075"/>
              <a:gd name="connsiteX4" fmla="*/ 11367 w 6820027"/>
              <a:gd name="connsiteY4" fmla="*/ 0 h 6347075"/>
              <a:gd name="connsiteX0" fmla="*/ 0 w 8540019"/>
              <a:gd name="connsiteY0" fmla="*/ 0 h 6347075"/>
              <a:gd name="connsiteX1" fmla="*/ 6101619 w 8540019"/>
              <a:gd name="connsiteY1" fmla="*/ 0 h 6347075"/>
              <a:gd name="connsiteX2" fmla="*/ 8540019 w 8540019"/>
              <a:gd name="connsiteY2" fmla="*/ 6347075 h 6347075"/>
              <a:gd name="connsiteX3" fmla="*/ 1719992 w 8540019"/>
              <a:gd name="connsiteY3" fmla="*/ 6340890 h 6347075"/>
              <a:gd name="connsiteX4" fmla="*/ 0 w 8540019"/>
              <a:gd name="connsiteY4" fmla="*/ 0 h 6347075"/>
              <a:gd name="connsiteX0" fmla="*/ 0 w 8540019"/>
              <a:gd name="connsiteY0" fmla="*/ 0 h 6349697"/>
              <a:gd name="connsiteX1" fmla="*/ 6101619 w 8540019"/>
              <a:gd name="connsiteY1" fmla="*/ 0 h 6349697"/>
              <a:gd name="connsiteX2" fmla="*/ 8540019 w 8540019"/>
              <a:gd name="connsiteY2" fmla="*/ 6347075 h 6349697"/>
              <a:gd name="connsiteX3" fmla="*/ 20256 w 8540019"/>
              <a:gd name="connsiteY3" fmla="*/ 6349697 h 6349697"/>
              <a:gd name="connsiteX4" fmla="*/ 0 w 8540019"/>
              <a:gd name="connsiteY4" fmla="*/ 0 h 6349697"/>
              <a:gd name="connsiteX0" fmla="*/ 0 w 8154218"/>
              <a:gd name="connsiteY0" fmla="*/ 0 h 6349697"/>
              <a:gd name="connsiteX1" fmla="*/ 6101619 w 8154218"/>
              <a:gd name="connsiteY1" fmla="*/ 0 h 6349697"/>
              <a:gd name="connsiteX2" fmla="*/ 8154218 w 8154218"/>
              <a:gd name="connsiteY2" fmla="*/ 6347075 h 6349697"/>
              <a:gd name="connsiteX3" fmla="*/ 20256 w 8154218"/>
              <a:gd name="connsiteY3" fmla="*/ 6349697 h 6349697"/>
              <a:gd name="connsiteX4" fmla="*/ 0 w 8154218"/>
              <a:gd name="connsiteY4" fmla="*/ 0 h 6349697"/>
              <a:gd name="connsiteX0" fmla="*/ 30341 w 8133962"/>
              <a:gd name="connsiteY0" fmla="*/ 0 h 6357394"/>
              <a:gd name="connsiteX1" fmla="*/ 6081363 w 8133962"/>
              <a:gd name="connsiteY1" fmla="*/ 7697 h 6357394"/>
              <a:gd name="connsiteX2" fmla="*/ 8133962 w 8133962"/>
              <a:gd name="connsiteY2" fmla="*/ 6354772 h 6357394"/>
              <a:gd name="connsiteX3" fmla="*/ 0 w 8133962"/>
              <a:gd name="connsiteY3" fmla="*/ 6357394 h 6357394"/>
              <a:gd name="connsiteX4" fmla="*/ 30341 w 8133962"/>
              <a:gd name="connsiteY4" fmla="*/ 0 h 6357394"/>
              <a:gd name="connsiteX0" fmla="*/ 0 w 8103621"/>
              <a:gd name="connsiteY0" fmla="*/ 0 h 6357394"/>
              <a:gd name="connsiteX1" fmla="*/ 6051022 w 8103621"/>
              <a:gd name="connsiteY1" fmla="*/ 7697 h 6357394"/>
              <a:gd name="connsiteX2" fmla="*/ 8103621 w 8103621"/>
              <a:gd name="connsiteY2" fmla="*/ 6354772 h 6357394"/>
              <a:gd name="connsiteX3" fmla="*/ 1282 w 8103621"/>
              <a:gd name="connsiteY3" fmla="*/ 6357394 h 6357394"/>
              <a:gd name="connsiteX4" fmla="*/ 0 w 8103621"/>
              <a:gd name="connsiteY4" fmla="*/ 0 h 635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3621" h="6357394">
                <a:moveTo>
                  <a:pt x="0" y="0"/>
                </a:moveTo>
                <a:lnTo>
                  <a:pt x="6051022" y="7697"/>
                </a:lnTo>
                <a:lnTo>
                  <a:pt x="8103621" y="6354772"/>
                </a:lnTo>
                <a:lnTo>
                  <a:pt x="1282" y="6357394"/>
                </a:lnTo>
                <a:cubicBezTo>
                  <a:pt x="855" y="4238263"/>
                  <a:pt x="427" y="2119131"/>
                  <a:pt x="0" y="0"/>
                </a:cubicBez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97" y="493713"/>
            <a:ext cx="2323647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018709" y="1847145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1018709" y="2291648"/>
            <a:ext cx="7213600" cy="2166055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4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1018709" y="4525433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0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1018709" y="5094289"/>
            <a:ext cx="7213600" cy="444500"/>
          </a:xfrm>
        </p:spPr>
        <p:txBody>
          <a:bodyPr lIns="0" tIns="0" rIns="0" bIns="0">
            <a:normAutofit/>
          </a:bodyPr>
          <a:lstStyle>
            <a:lvl1pPr>
              <a:buNone/>
              <a:defRPr sz="2400" i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B861B657-E09D-47E0-B551-39333458133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9" y="6472132"/>
            <a:ext cx="9751727" cy="201042"/>
          </a:xfrm>
        </p:spPr>
        <p:txBody>
          <a:bodyPr lIns="0" tIns="0" rIns="0" bIns="0">
            <a:noAutofit/>
          </a:bodyPr>
          <a:lstStyle>
            <a:lvl1pPr algn="ctr">
              <a:buNone/>
              <a:defRPr sz="1100" i="0" baseline="0">
                <a:solidFill>
                  <a:schemeClr val="accent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©Bradley </a:t>
            </a:r>
            <a:r>
              <a:rPr lang="en-US" dirty="0" err="1"/>
              <a:t>Arant</a:t>
            </a:r>
            <a:r>
              <a:rPr lang="en-US" dirty="0"/>
              <a:t> Boult Cummings LLP      |      Attorney-Client Privileged.</a:t>
            </a:r>
          </a:p>
        </p:txBody>
      </p:sp>
    </p:spTree>
    <p:extLst>
      <p:ext uri="{BB962C8B-B14F-4D97-AF65-F5344CB8AC3E}">
        <p14:creationId xmlns:p14="http://schemas.microsoft.com/office/powerpoint/2010/main" val="353631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1598613"/>
            <a:ext cx="9770533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088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97" r:id="rId2"/>
    <p:sldLayoutId id="2147483694" r:id="rId3"/>
    <p:sldLayoutId id="2147483651" r:id="rId4"/>
    <p:sldLayoutId id="2147483652" r:id="rId5"/>
    <p:sldLayoutId id="2147483653" r:id="rId6"/>
    <p:sldLayoutId id="2147483654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0" r:id="rId13"/>
    <p:sldLayoutId id="2147483698" r:id="rId14"/>
    <p:sldLayoutId id="2147483695" r:id="rId15"/>
    <p:sldLayoutId id="2147483655" r:id="rId16"/>
    <p:sldLayoutId id="2147483656" r:id="rId17"/>
    <p:sldLayoutId id="2147483657" r:id="rId18"/>
    <p:sldLayoutId id="2147483658" r:id="rId19"/>
    <p:sldLayoutId id="2147483699" r:id="rId20"/>
    <p:sldLayoutId id="2147483696" r:id="rId21"/>
    <p:sldLayoutId id="2147483659" r:id="rId22"/>
    <p:sldLayoutId id="2147483660" r:id="rId23"/>
    <p:sldLayoutId id="2147483661" r:id="rId24"/>
    <p:sldLayoutId id="2147483672" r:id="rId25"/>
    <p:sldLayoutId id="2147483706" r:id="rId26"/>
    <p:sldLayoutId id="2147483673" r:id="rId27"/>
    <p:sldLayoutId id="2147483662" r:id="rId28"/>
    <p:sldLayoutId id="2147483663" r:id="rId29"/>
    <p:sldLayoutId id="2147483664" r:id="rId30"/>
    <p:sldLayoutId id="2147483665" r:id="rId31"/>
    <p:sldLayoutId id="2147483666" r:id="rId32"/>
    <p:sldLayoutId id="2147483667" r:id="rId33"/>
    <p:sldLayoutId id="2147483668" r:id="rId34"/>
    <p:sldLayoutId id="2147483669" r:id="rId35"/>
    <p:sldLayoutId id="2147483670" r:id="rId36"/>
    <p:sldLayoutId id="2147483714" r:id="rId37"/>
    <p:sldLayoutId id="2147483713" r:id="rId38"/>
    <p:sldLayoutId id="2147483674" r:id="rId39"/>
    <p:sldLayoutId id="2147483675" r:id="rId40"/>
    <p:sldLayoutId id="2147483707" r:id="rId41"/>
    <p:sldLayoutId id="2147483708" r:id="rId42"/>
    <p:sldLayoutId id="2147483676" r:id="rId43"/>
    <p:sldLayoutId id="2147483677" r:id="rId44"/>
    <p:sldLayoutId id="2147483678" r:id="rId45"/>
    <p:sldLayoutId id="2147483679" r:id="rId46"/>
    <p:sldLayoutId id="2147483680" r:id="rId47"/>
    <p:sldLayoutId id="2147483681" r:id="rId48"/>
    <p:sldLayoutId id="2147483682" r:id="rId49"/>
    <p:sldLayoutId id="2147483683" r:id="rId50"/>
    <p:sldLayoutId id="2147483712" r:id="rId51"/>
    <p:sldLayoutId id="2147483711" r:id="rId52"/>
    <p:sldLayoutId id="2147483710" r:id="rId53"/>
    <p:sldLayoutId id="2147483709" r:id="rId54"/>
    <p:sldLayoutId id="2147483684" r:id="rId55"/>
    <p:sldLayoutId id="2147483685" r:id="rId56"/>
    <p:sldLayoutId id="2147483686" r:id="rId57"/>
    <p:sldLayoutId id="2147483687" r:id="rId58"/>
    <p:sldLayoutId id="2147483688" r:id="rId59"/>
    <p:sldLayoutId id="2147483689" r:id="rId60"/>
    <p:sldLayoutId id="2147483690" r:id="rId61"/>
    <p:sldLayoutId id="2147483691" r:id="rId62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CB333B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CB333B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CB333B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CB333B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CB333B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B333B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B333B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B333B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B333B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panose="020B0604020202020204" pitchFamily="34" charset="0"/>
        <a:buChar char="•"/>
        <a:defRPr sz="2200" kern="1200">
          <a:solidFill>
            <a:schemeClr val="accent6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ＭＳ Ｐゴシック" pitchFamily="-101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ＭＳ Ｐゴシック" pitchFamily="-101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ＭＳ Ｐゴシック" pitchFamily="-101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ＭＳ Ｐゴシック" pitchFamily="-10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enderpolicyreport.umn.edu/family-and-medical-leave-act-at-25-whats-next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etterhumans.coach.me/how-to-save-your-team-from-meeting-misery-b3d335f65139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nextmove.org/vets/profile/summary/43-5041.00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16="http://schemas.microsoft.com/office/drawing/2014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Presentation to: </a:t>
            </a:r>
          </a:p>
          <a:p>
            <a:endParaRPr lang="en-US" altLang="en-US" dirty="0"/>
          </a:p>
        </p:txBody>
      </p:sp>
      <p:sp>
        <p:nvSpPr>
          <p:cNvPr id="1536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dirty="0"/>
              <a:t>Tennessee Municipal Attorneys Association Summer Seminar</a:t>
            </a:r>
          </a:p>
        </p:txBody>
      </p:sp>
      <p:sp>
        <p:nvSpPr>
          <p:cNvPr id="1536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en-US" dirty="0"/>
              <a:t>August 4, 2025</a:t>
            </a:r>
          </a:p>
        </p:txBody>
      </p:sp>
      <p:sp>
        <p:nvSpPr>
          <p:cNvPr id="1536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Presented by: Matthew Lonergan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74B9E-FE13-D41B-0F3E-2E000762FB74}"/>
              </a:ext>
            </a:extLst>
          </p:cNvPr>
          <p:cNvSpPr txBox="1"/>
          <p:nvPr/>
        </p:nvSpPr>
        <p:spPr>
          <a:xfrm>
            <a:off x="0" y="6448425"/>
            <a:ext cx="1219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Bradley 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Arant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Boult Cummings LLP            Attorney-Client Privileged.</a:t>
            </a:r>
          </a:p>
        </p:txBody>
      </p:sp>
    </p:spTree>
  </p:cSld>
  <p:clrMapOvr>
    <a:masterClrMapping/>
  </p:clrMapOvr>
</p:sld>
</file>

<file path=ppt/slides/slide10.xml><?xml version="1.0" encoding="utf-8"?>
<p:sld xmlns:a16="http://schemas.microsoft.com/office/drawing/2014/main"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ssinesspeople working together">
            <a:extLst>
              <a:ext uri="{FF2B5EF4-FFF2-40B4-BE49-F238E27FC236}">
                <a16:creationId xmlns:a16="http://schemas.microsoft.com/office/drawing/2014/main" id="{59A05F8D-F1A9-CC10-DC0D-0F1AD6B0B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r="22601" b="-1"/>
          <a:stretch/>
        </p:blipFill>
        <p:spPr>
          <a:xfrm>
            <a:off x="1219200" y="1600200"/>
            <a:ext cx="4775200" cy="423333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208A7-BEE2-49DB-90B8-86AE65930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479288" cy="4700015"/>
          </a:xfrm>
        </p:spPr>
        <p:txBody>
          <a:bodyPr wrap="square" anchor="t"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Employee has to ask, but doesn’t have to mention ADA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No magic words: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/>
              <a:t>“I need help doing the job because of my back problem”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1700" dirty="0"/>
              <a:t>“I have diabetes and need to take breaks to eat”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You can ask what their disability is, but don’t get hung up on whether you think that is a disability or if they need an accommodation</a:t>
            </a:r>
          </a:p>
          <a:p>
            <a:pPr eaLnBrk="1" hangingPunct="1">
              <a:defRPr/>
            </a:pPr>
            <a:endParaRPr lang="en-US" sz="1700" dirty="0"/>
          </a:p>
          <a:p>
            <a:pPr eaLnBrk="1" hangingPunct="1">
              <a:defRPr/>
            </a:pPr>
            <a:endParaRPr lang="en-US" sz="1700" dirty="0"/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03B78407-AD11-4BE3-B506-615C9F22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05708"/>
            <a:ext cx="9770533" cy="801688"/>
          </a:xfrm>
        </p:spPr>
        <p:txBody>
          <a:bodyPr wrap="square" anchor="t">
            <a:normAutofit/>
          </a:bodyPr>
          <a:lstStyle/>
          <a:p>
            <a:pPr eaLnBrk="1" hangingPunct="1"/>
            <a:r>
              <a:rPr lang="en-US" altLang="en-US" dirty="0"/>
              <a:t>Employee Requests a Reasonable Accommodation</a:t>
            </a:r>
          </a:p>
        </p:txBody>
      </p:sp>
      <p:sp>
        <p:nvSpPr>
          <p:cNvPr id="32775" name="Slide Number Placeholder 4">
            <a:extLst>
              <a:ext uri="{FF2B5EF4-FFF2-40B4-BE49-F238E27FC236}">
                <a16:creationId xmlns:a16="http://schemas.microsoft.com/office/drawing/2014/main" id="{6ACC7973-C16B-2599-6BD7-CF5872B36B2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16="http://schemas.microsoft.com/office/drawing/2014/main"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D775A034-7D1E-4591-8DD2-DD5B2F1699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Talk to employee about what they want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Let the employee tell you what they can or can’t do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Don’t make assumptions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Don’t assume the employee’s disability is the same as someone else’s</a:t>
            </a:r>
          </a:p>
          <a:p>
            <a:pPr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Get a doctor’s note and make sure you understand what the doctor is saying</a:t>
            </a:r>
          </a:p>
          <a:p>
            <a:pPr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Document this process carefully– it is a process, so it will likely require more than one step</a:t>
            </a:r>
          </a:p>
        </p:txBody>
      </p:sp>
      <p:sp>
        <p:nvSpPr>
          <p:cNvPr id="33794" name="Title 1">
            <a:extLst>
              <a:ext uri="{FF2B5EF4-FFF2-40B4-BE49-F238E27FC236}">
                <a16:creationId xmlns:a16="http://schemas.microsoft.com/office/drawing/2014/main" id="{A1F0FF2F-6941-44B0-AF30-AEEC9660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372762"/>
            <a:ext cx="9770533" cy="801688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Interactive Process</a:t>
            </a:r>
          </a:p>
        </p:txBody>
      </p:sp>
      <p:pic>
        <p:nvPicPr>
          <p:cNvPr id="3" name="Picture 2" descr="Stethoscope and clipboard on a table">
            <a:extLst>
              <a:ext uri="{FF2B5EF4-FFF2-40B4-BE49-F238E27FC236}">
                <a16:creationId xmlns:a16="http://schemas.microsoft.com/office/drawing/2014/main" id="{3E80B18D-36F4-0842-B606-EF8D628BC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41" y="1016000"/>
            <a:ext cx="3259040" cy="217525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6C8B51-A45C-6E42-BB56-08828DE6AD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The Interactive Process has become a substantial legal challenge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Could take numerous discussions and review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A simple “NO”, “We can’t do that” is rarely enough to meet the employer’s burden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Remembering the “past” 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Is the job description “valid” and “current”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4EE3DF-D082-E031-DD5D-6DEAC8493C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2390F7-98C7-0E8E-AB76-839D75EFB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Deeper Dive on Reasonable Accommodation</a:t>
            </a:r>
          </a:p>
        </p:txBody>
      </p:sp>
    </p:spTree>
    <p:extLst>
      <p:ext uri="{BB962C8B-B14F-4D97-AF65-F5344CB8AC3E}">
        <p14:creationId xmlns:p14="http://schemas.microsoft.com/office/powerpoint/2010/main" val="802499561"/>
      </p:ext>
    </p:extLst>
  </p:cSld>
  <p:clrMapOvr>
    <a:masterClrMapping/>
  </p:clrMapOvr>
</p:sld>
</file>

<file path=ppt/slides/slide13.xml><?xml version="1.0" encoding="utf-8"?>
<p:sld xmlns:a16="http://schemas.microsoft.com/office/drawing/2014/main" xmlns:a14="http://schemas.microsoft.com/office/drawing/2010/main" xmlns:a1611="http://schemas.microsoft.com/office/drawing/2016/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58AE7-D783-BAB6-1B22-B0CA6431E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739" y="1312068"/>
            <a:ext cx="6774426" cy="4233862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IT Employee with Distributor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COVID – remote work and return to new office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Different leaves available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Rejecting remote work – performance issues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FMLA leave offered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Missed deadlines on submitting doctor’s statement for extension</a:t>
            </a: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3 attempts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Terminated on 3</a:t>
            </a:r>
            <a:r>
              <a:rPr lang="en-US" baseline="30000" dirty="0"/>
              <a:t>rd</a:t>
            </a:r>
            <a:r>
              <a:rPr lang="en-US" dirty="0"/>
              <a:t> deadline missed</a:t>
            </a:r>
          </a:p>
          <a:p>
            <a:pPr lvl="2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One day late – still out 6 weeks</a:t>
            </a:r>
          </a:p>
          <a:p>
            <a:r>
              <a:rPr lang="en-US" dirty="0"/>
              <a:t>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267121-5F7B-C2D9-2E4E-756702051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CC7012-800C-EED6-5114-F5B67B36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Timely Submissions and Unavailability for Work</a:t>
            </a:r>
          </a:p>
        </p:txBody>
      </p:sp>
      <p:pic>
        <p:nvPicPr>
          <p:cNvPr id="9" name="Picture 8" descr="A stethoscope on a book&#10;&#10;Description automatically generated">
            <a:extLst>
              <a:ext uri="{FF2B5EF4-FFF2-40B4-BE49-F238E27FC236}">
                <a16:creationId xmlns:a16="http://schemas.microsoft.com/office/drawing/2014/main" id="{981A7EEB-D6ED-81B6-7DEA-0BD187220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61928" y="2285159"/>
            <a:ext cx="4357488" cy="22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94594"/>
      </p:ext>
    </p:extLst>
  </p:cSld>
  <p:clrMapOvr>
    <a:masterClrMapping/>
  </p:clrMapOvr>
</p:sld>
</file>

<file path=ppt/slides/slide14.xml><?xml version="1.0" encoding="utf-8"?>
<p:sld xmlns:a16="http://schemas.microsoft.com/office/drawing/2014/main" xmlns:a14="http://schemas.microsoft.com/office/drawing/2010/main" xmlns:a1611="http://schemas.microsoft.com/office/drawing/2016/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8A003C-1E24-70B9-E9E5-72A354752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2" y="1344707"/>
            <a:ext cx="5446218" cy="4964852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 Production Tech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 Auto manufacturing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 Restrictions and sitting 50% of the time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 Not perform all essential functions of the job sitting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 Medical Leave for 12 months, then terminated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 “Forgotten” accommodation issue with previous employee and similar restrictions</a:t>
            </a:r>
          </a:p>
          <a:p>
            <a:pPr lv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 HR assessment – failed to include production and safety input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A7DDB-681E-189B-D25B-03C38AF946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9" name="Picture 8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C11FAAE-44B8-043C-9D07-5ABFF4A1D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55820" y="1983056"/>
            <a:ext cx="5856074" cy="289188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48E83EF-7391-C8A7-5B33-C8ABAD200295}"/>
              </a:ext>
            </a:extLst>
          </p:cNvPr>
          <p:cNvSpPr txBox="1">
            <a:spLocks/>
          </p:cNvSpPr>
          <p:nvPr/>
        </p:nvSpPr>
        <p:spPr bwMode="auto">
          <a:xfrm>
            <a:off x="1219200" y="205708"/>
            <a:ext cx="9770533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CB333B"/>
                </a:solidFill>
                <a:latin typeface="+mj-lt"/>
                <a:ea typeface="ＭＳ Ｐゴシック" pitchFamily="-101" charset="-128"/>
                <a:cs typeface="ＭＳ Ｐゴシック" pitchFamily="-101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B333B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B333B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B333B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B333B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B333B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B333B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B333B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CB333B"/>
                </a:solidFill>
                <a:latin typeface="Arial" pitchFamily="-101" charset="0"/>
                <a:ea typeface="ＭＳ Ｐゴシック" pitchFamily="-101" charset="-128"/>
                <a:cs typeface="ＭＳ Ｐゴシック" pitchFamily="-101" charset="-128"/>
              </a:defRPr>
            </a:lvl9pPr>
          </a:lstStyle>
          <a:p>
            <a:pPr algn="ctr"/>
            <a:r>
              <a:rPr lang="en-US" sz="2800" dirty="0"/>
              <a:t>Essential Functions</a:t>
            </a:r>
          </a:p>
        </p:txBody>
      </p:sp>
    </p:spTree>
    <p:extLst>
      <p:ext uri="{BB962C8B-B14F-4D97-AF65-F5344CB8AC3E}">
        <p14:creationId xmlns:p14="http://schemas.microsoft.com/office/powerpoint/2010/main" val="1077552796"/>
      </p:ext>
    </p:extLst>
  </p:cSld>
  <p:clrMapOvr>
    <a:masterClrMapping/>
  </p:clrMapOvr>
</p:sld>
</file>

<file path=ppt/slides/slide15.xml><?xml version="1.0" encoding="utf-8"?>
<p:sld xmlns:a16="http://schemas.microsoft.com/office/drawing/2014/main" xmlns:a14="http://schemas.microsoft.com/office/drawing/2010/main" xmlns:a1611="http://schemas.microsoft.com/office/drawing/2016/11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88D649-6541-3EDF-EFC1-010A78B5A8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Water Meter Reader – City employee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	Physical issues with extremities and outdoor work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	Doctor’s statement took her out of her job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	ADA form used – TN law applied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	Employee “miscalculation”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	Third party liability concerns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	Employee resignation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4DE247-D85A-FA94-7462-5DF78F1A1DA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CCC0AC-1B4F-0A30-069C-D7829704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Challenges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 descr="A person holding a tool&#10;&#10;Description automatically generated">
            <a:extLst>
              <a:ext uri="{FF2B5EF4-FFF2-40B4-BE49-F238E27FC236}">
                <a16:creationId xmlns:a16="http://schemas.microsoft.com/office/drawing/2014/main" id="{5A9D4C1F-613E-B2E8-4B88-A02DD8B2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02304" y="3310960"/>
            <a:ext cx="4328160" cy="243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8668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58AE7-D783-BAB6-1B22-B0CA6431E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Prior Generous Accommodations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Accommodation not required by ADA, but employer does it anyway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Examples (extra leave, remote work, job duty reassignments)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Lack of coordination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HR not involved</a:t>
            </a:r>
          </a:p>
          <a:p>
            <a:pPr lvl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Different practices at different locations or within different teams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Hard to argue something is an undue burden when done previously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267121-5F7B-C2D9-2E4E-756702051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CC7012-800C-EED6-5114-F5B67B36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 Complications</a:t>
            </a:r>
          </a:p>
        </p:txBody>
      </p:sp>
    </p:spTree>
    <p:extLst>
      <p:ext uri="{BB962C8B-B14F-4D97-AF65-F5344CB8AC3E}">
        <p14:creationId xmlns:p14="http://schemas.microsoft.com/office/powerpoint/2010/main" val="4129173363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58AE7-D783-BAB6-1B22-B0CA6431E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b="1" dirty="0"/>
              <a:t>“reassignment to a vacant position” – 42 U.S.C.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§ 12111(9).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Prima facie showing of reasonableness: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Disabled and made limitations known to employer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Preferred accommodation cannot reasonably be accomplished within existing job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Employee identifies job, or requests employer identify through interactive process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Qualified to perform appropriate vacant job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267121-5F7B-C2D9-2E4E-756702051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CC7012-800C-EED6-5114-F5B67B36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 Complications</a:t>
            </a:r>
          </a:p>
        </p:txBody>
      </p:sp>
    </p:spTree>
    <p:extLst>
      <p:ext uri="{BB962C8B-B14F-4D97-AF65-F5344CB8AC3E}">
        <p14:creationId xmlns:p14="http://schemas.microsoft.com/office/powerpoint/2010/main" val="2516588956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58AE7-D783-BAB6-1B22-B0CA6431E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b="1" dirty="0"/>
              <a:t>“reassignment to a vacant position” – 42 U.S.C. 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§ 12111(9).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Limitations: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Employer does not have to alter existing policies, seniority rights, or CBA requirements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Must be a vacant position available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Individual may need to compete for the position (intent of ABA is equal opportunity). </a:t>
            </a:r>
            <a:r>
              <a:rPr lang="en-US" i="1" dirty="0"/>
              <a:t>EEOC v. St. Joseph’s Hosp., Inc.</a:t>
            </a:r>
            <a:r>
              <a:rPr lang="en-US" dirty="0"/>
              <a:t>, 842 F.3d 1333 (11th Cir. 2016)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267121-5F7B-C2D9-2E4E-756702051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CC7012-800C-EED6-5114-F5B67B36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 Complications</a:t>
            </a:r>
          </a:p>
        </p:txBody>
      </p:sp>
    </p:spTree>
    <p:extLst>
      <p:ext uri="{BB962C8B-B14F-4D97-AF65-F5344CB8AC3E}">
        <p14:creationId xmlns:p14="http://schemas.microsoft.com/office/powerpoint/2010/main" val="761852694"/>
      </p:ext>
    </p:extLst>
  </p:cSld>
  <p:clrMapOvr>
    <a:masterClrMapping/>
  </p:clrMapOvr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58AE7-D783-BAB6-1B22-B0CA6431EC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Changing Job Duties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Do not need to alter/eliminate essential duties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Why past practice is so important – hard to say a duty is essential if waived</a:t>
            </a:r>
          </a:p>
          <a:p>
            <a:pPr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/>
              <a:t>Turning temporary position into permanent one is not a reasonable accommodation. 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Daughtry v. Army Fleet Support, LLC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925 F. Supp. 2d 1277, 1280 (M.D. Ala. 2013)</a:t>
            </a:r>
            <a:endParaRPr lang="en-US" dirty="0"/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267121-5F7B-C2D9-2E4E-7567020512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CC7012-800C-EED6-5114-F5B67B36F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Accommodation Complications</a:t>
            </a:r>
          </a:p>
        </p:txBody>
      </p:sp>
    </p:spTree>
    <p:extLst>
      <p:ext uri="{BB962C8B-B14F-4D97-AF65-F5344CB8AC3E}">
        <p14:creationId xmlns:p14="http://schemas.microsoft.com/office/powerpoint/2010/main" val="1577303621"/>
      </p:ext>
    </p:extLst>
  </p:cSld>
  <p:clrMapOvr>
    <a:masterClrMapping/>
  </p:clrMapOvr>
</p:sld>
</file>

<file path=ppt/slides/slide2.xml><?xml version="1.0" encoding="utf-8"?>
<p:sld xmlns:a16="http://schemas.microsoft.com/office/drawing/2014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E89DA-19DF-4CDF-BAD2-981C3783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dirty="0"/>
              <a:t>Americans with Disabilities Act</a:t>
            </a:r>
            <a:r>
              <a:rPr lang="en-US" sz="6600" dirty="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716C-390C-EC04-AC91-7AD21FFB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9608BD-68AD-C874-29BE-25CA2601F7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EF46F3-1F28-410E-C0E4-477E788DCCC8}"/>
              </a:ext>
            </a:extLst>
          </p:cNvPr>
          <p:cNvSpPr txBox="1"/>
          <p:nvPr/>
        </p:nvSpPr>
        <p:spPr>
          <a:xfrm>
            <a:off x="4360994" y="4800300"/>
            <a:ext cx="3486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B333B"/>
                </a:solidFill>
              </a:rPr>
              <a:t>Matt Lonergan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mlonergan@bradley.com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TN Rule 31 listed Civil Mediator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615.252.2322</a:t>
            </a:r>
          </a:p>
          <a:p>
            <a:pPr algn="ctr"/>
            <a:r>
              <a:rPr lang="en-US" i="1" dirty="0">
                <a:solidFill>
                  <a:schemeClr val="accent6"/>
                </a:solidFill>
              </a:rPr>
              <a:t>Nashville, TN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6007D-C7B0-3EF7-D452-872C0F5BE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1" r="13401"/>
          <a:stretch/>
        </p:blipFill>
        <p:spPr>
          <a:xfrm>
            <a:off x="4795579" y="1209937"/>
            <a:ext cx="2544416" cy="347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94860"/>
      </p:ext>
    </p:extLst>
  </p:cSld>
  <p:clrMapOvr>
    <a:masterClrMapping/>
  </p:clrMapOvr>
</p:sld>
</file>

<file path=ppt/slides/slide3.xml><?xml version="1.0" encoding="utf-8"?>
<p:sld xmlns:a16="http://schemas.microsoft.com/office/drawing/2014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5">
            <a:extLst>
              <a:ext uri="{FF2B5EF4-FFF2-40B4-BE49-F238E27FC236}">
                <a16:creationId xmlns:a16="http://schemas.microsoft.com/office/drawing/2014/main" id="{7CF8B515-CF15-4A65-B914-4D9FF8759B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686" y="1608138"/>
            <a:ext cx="9856176" cy="3695382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There can be no discrimination against employees OR applicants based on disability</a:t>
            </a:r>
          </a:p>
          <a:p>
            <a:pPr lvl="1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Employers can be sued by someone who never worked for you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This applies to private employers, state and local governments (including schools)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There is a 15 employee threshold</a:t>
            </a:r>
          </a:p>
          <a:p>
            <a:pPr eaLnBrk="1" hangingPunct="1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NOTE:  </a:t>
            </a:r>
            <a:r>
              <a:rPr lang="en-US" altLang="en-US" dirty="0" err="1">
                <a:ea typeface="ＭＳ Ｐゴシック" panose="020B0600070205080204" pitchFamily="34" charset="-128"/>
              </a:rPr>
              <a:t>THRA</a:t>
            </a:r>
            <a:r>
              <a:rPr lang="en-US" altLang="en-US" dirty="0">
                <a:ea typeface="ＭＳ Ｐゴシック" panose="020B0600070205080204" pitchFamily="34" charset="-128"/>
              </a:rPr>
              <a:t> – 8 employee threshold</a:t>
            </a:r>
          </a:p>
        </p:txBody>
      </p:sp>
      <p:sp>
        <p:nvSpPr>
          <p:cNvPr id="19458" name="Rectangle 14">
            <a:extLst>
              <a:ext uri="{FF2B5EF4-FFF2-40B4-BE49-F238E27FC236}">
                <a16:creationId xmlns:a16="http://schemas.microsoft.com/office/drawing/2014/main" id="{6E3AC226-63B7-42CB-AF54-73D519E94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334108"/>
            <a:ext cx="9770533" cy="1135625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ADA Basics</a:t>
            </a:r>
          </a:p>
        </p:txBody>
      </p:sp>
    </p:spTree>
  </p:cSld>
  <p:clrMapOvr>
    <a:masterClrMapping/>
  </p:clrMapOvr>
</p:sld>
</file>

<file path=ppt/slides/slide4.xml><?xml version="1.0" encoding="utf-8"?>
<p:sld xmlns:a16="http://schemas.microsoft.com/office/drawing/2014/main" xmlns:a14="http://schemas.microsoft.com/office/drawing/2010/main" xmlns:asvg="http://schemas.microsoft.com/office/drawing/2016/SVG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9FEEF63D-939D-4059-89E4-6D8AA30C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ADA states there can be no discrimination based on disability 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For example: hiring, firing, discipline, training, etc.</a:t>
            </a:r>
          </a:p>
          <a:p>
            <a:pPr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No retaliation for exercising rights</a:t>
            </a:r>
          </a:p>
          <a:p>
            <a:pPr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Failure to make a reasonable accommodation </a:t>
            </a:r>
          </a:p>
          <a:p>
            <a:pPr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No illegal medical inquiries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809B12CB-FCBB-4E7A-BBA2-6944D9A65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05708"/>
            <a:ext cx="9770533" cy="1095554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Prohibited Actions</a:t>
            </a:r>
          </a:p>
        </p:txBody>
      </p:sp>
      <p:pic>
        <p:nvPicPr>
          <p:cNvPr id="3" name="Graphic 2" descr="No sign with solid fill">
            <a:extLst>
              <a:ext uri="{FF2B5EF4-FFF2-40B4-BE49-F238E27FC236}">
                <a16:creationId xmlns:a16="http://schemas.microsoft.com/office/drawing/2014/main" id="{C127EDB7-D48E-58AE-FABB-79B7DE04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4464" y="3294652"/>
            <a:ext cx="1584491" cy="15844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16="http://schemas.microsoft.com/office/drawing/2014/main"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9E1844F2-0459-420D-B1F1-A7B917CA3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6477" y="1312069"/>
            <a:ext cx="9653953" cy="4233862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ADA defines a disability as: 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A physical or mental impairment that substantially limits one or more major life activities (MLAs)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An individual who has record of such impairment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A person regarded or seen as having such an impairment</a:t>
            </a:r>
          </a:p>
          <a:p>
            <a:pPr lvl="1" algn="just" eaLnBrk="1" hangingPunct="1">
              <a:lnSpc>
                <a:spcPct val="80000"/>
              </a:lnSpc>
              <a:buFont typeface="Times New Roman" panose="02020603050405020304" pitchFamily="18" charset="0"/>
              <a:buNone/>
            </a:pPr>
            <a:endParaRPr lang="en-US" altLang="en-US" dirty="0">
              <a:latin typeface="Franklin Gothic Medium" panose="020B06030201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5BAA6A7E-B8D1-4058-89AE-2D3E9CDFD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05707"/>
            <a:ext cx="9770533" cy="972461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Defining a Disability</a:t>
            </a:r>
          </a:p>
        </p:txBody>
      </p:sp>
      <p:pic>
        <p:nvPicPr>
          <p:cNvPr id="22532" name="Picture 4" descr="                 ">
            <a:extLst>
              <a:ext uri="{FF2B5EF4-FFF2-40B4-BE49-F238E27FC236}">
                <a16:creationId xmlns:a16="http://schemas.microsoft.com/office/drawing/2014/main" id="{012B3A28-FFA4-4430-8E30-31DD0CB8B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28" y="3927293"/>
            <a:ext cx="2729132" cy="250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16="http://schemas.microsoft.com/office/drawing/2014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>
            <a:extLst>
              <a:ext uri="{FF2B5EF4-FFF2-40B4-BE49-F238E27FC236}">
                <a16:creationId xmlns:a16="http://schemas.microsoft.com/office/drawing/2014/main" id="{2A30F09C-15BC-467F-BBEB-0A27A3299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932" y="1608138"/>
            <a:ext cx="10427676" cy="4233862"/>
          </a:xfrm>
        </p:spPr>
        <p:txBody>
          <a:bodyPr/>
          <a:lstStyle/>
          <a:p>
            <a:pPr eaLnBrk="1" hangingPunct="1">
              <a:spcAft>
                <a:spcPct val="400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Aft>
                <a:spcPct val="400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Interpret “substantially limits” broadly</a:t>
            </a:r>
          </a:p>
          <a:p>
            <a:pPr lvl="1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Does not have to be a “severe restriction” or “significant restriction” as compared to the average person BUT not transitory (&lt; 6 months) AND minor (hangnails, common cold, etc.)</a:t>
            </a:r>
          </a:p>
          <a:p>
            <a:pPr lvl="1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Consider chronic conditions if untreated or when they flare up</a:t>
            </a:r>
          </a:p>
          <a:p>
            <a:pPr lvl="1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Does not have to affect person’s job performance</a:t>
            </a:r>
          </a:p>
          <a:p>
            <a:pPr lvl="1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  <a:cs typeface="Arial" panose="020B0604020202020204" pitchFamily="34" charset="0"/>
              </a:rPr>
              <a:t>Pregnancy can be a disability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DD2B64E1-3860-4CD7-B664-DAA90160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05708"/>
            <a:ext cx="9770533" cy="1271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Impairment that “</a:t>
            </a:r>
            <a:r>
              <a:rPr lang="en-US" altLang="en-US" u="sng" dirty="0">
                <a:ea typeface="ＭＳ Ｐゴシック" panose="020B0600070205080204" pitchFamily="34" charset="-128"/>
              </a:rPr>
              <a:t>substantially limits a major life activity</a:t>
            </a:r>
            <a:r>
              <a:rPr lang="en-US" altLang="en-US" dirty="0">
                <a:ea typeface="ＭＳ Ｐゴシック" panose="020B0600070205080204" pitchFamily="34" charset="-128"/>
              </a:rPr>
              <a:t>”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16="http://schemas.microsoft.com/office/drawing/2014/main"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985162FE-D210-4A86-B86A-46BF07638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4775200" cy="4233333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Current illegal drug use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Former addict, or current alcoholic, is covered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Sexual Behavior Disorders </a:t>
            </a:r>
          </a:p>
          <a:p>
            <a:pPr lvl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Cross-dressing, Pedophilia, Voyeurism)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Compulsive gambling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/>
              <a:t>Kleptomania or Pyromania</a:t>
            </a:r>
          </a:p>
        </p:txBody>
      </p:sp>
      <p:pic>
        <p:nvPicPr>
          <p:cNvPr id="3" name="Picture 2" descr="Close-up of beer tasting flight">
            <a:extLst>
              <a:ext uri="{FF2B5EF4-FFF2-40B4-BE49-F238E27FC236}">
                <a16:creationId xmlns:a16="http://schemas.microsoft.com/office/drawing/2014/main" id="{5D79B91A-19D1-0F26-236D-E33686D2F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7" r="1099" b="-1"/>
          <a:stretch/>
        </p:blipFill>
        <p:spPr>
          <a:xfrm>
            <a:off x="6197600" y="1600201"/>
            <a:ext cx="4775200" cy="4233332"/>
          </a:xfrm>
          <a:prstGeom prst="rect">
            <a:avLst/>
          </a:prstGeom>
          <a:noFill/>
        </p:spPr>
      </p:pic>
      <p:sp>
        <p:nvSpPr>
          <p:cNvPr id="28674" name="Rectangle 2">
            <a:extLst>
              <a:ext uri="{FF2B5EF4-FFF2-40B4-BE49-F238E27FC236}">
                <a16:creationId xmlns:a16="http://schemas.microsoft.com/office/drawing/2014/main" id="{30B45BBA-0B9D-4E0C-8177-475399A5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05708"/>
            <a:ext cx="9770533" cy="801688"/>
          </a:xfrm>
        </p:spPr>
        <p:txBody>
          <a:bodyPr wrap="square" anchor="t">
            <a:normAutofit/>
          </a:bodyPr>
          <a:lstStyle/>
          <a:p>
            <a:pPr eaLnBrk="1" hangingPunct="1"/>
            <a:r>
              <a:rPr lang="en-US" altLang="en-US" dirty="0"/>
              <a:t>Things Not Covered by ADA</a:t>
            </a:r>
          </a:p>
        </p:txBody>
      </p:sp>
      <p:sp>
        <p:nvSpPr>
          <p:cNvPr id="28680" name="Slide Number Placeholder 4">
            <a:extLst>
              <a:ext uri="{FF2B5EF4-FFF2-40B4-BE49-F238E27FC236}">
                <a16:creationId xmlns:a16="http://schemas.microsoft.com/office/drawing/2014/main" id="{2259AEF9-F4AB-407E-4E1E-F7055D0AB0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558784" y="6486782"/>
            <a:ext cx="1763776" cy="365125"/>
          </a:xfrm>
        </p:spPr>
        <p:txBody>
          <a:bodyPr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C1BDD17-827B-4C89-849C-876843A7E7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16="http://schemas.microsoft.com/office/drawing/2014/main"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51 Unqualified Photos - Free &amp; Royalty-Free Stock Photos from Dreamstime">
            <a:extLst>
              <a:ext uri="{FF2B5EF4-FFF2-40B4-BE49-F238E27FC236}">
                <a16:creationId xmlns:a16="http://schemas.microsoft.com/office/drawing/2014/main" id="{9BAD568B-5404-45F5-8170-4369AE35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664" y="3291840"/>
            <a:ext cx="2404024" cy="298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BDD7AD2F-9CBF-4B24-ADDC-C3C6CB482C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4592" y="1608139"/>
            <a:ext cx="10216662" cy="3723517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Must be able to perform the “essential functions” of the job with or without reasonable accommodation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Pre-existing job description “may be” good evidence of essential functions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Can require no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“direct threat of harm”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Medically determined</a:t>
            </a:r>
          </a:p>
        </p:txBody>
      </p:sp>
      <p:sp>
        <p:nvSpPr>
          <p:cNvPr id="29698" name="Title 1">
            <a:extLst>
              <a:ext uri="{FF2B5EF4-FFF2-40B4-BE49-F238E27FC236}">
                <a16:creationId xmlns:a16="http://schemas.microsoft.com/office/drawing/2014/main" id="{E0755703-BAF5-4FA2-90DC-AE0900B2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338131"/>
            <a:ext cx="9770533" cy="801688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“Qualifications Must be Met”</a:t>
            </a:r>
          </a:p>
        </p:txBody>
      </p:sp>
    </p:spTree>
  </p:cSld>
  <p:clrMapOvr>
    <a:masterClrMapping/>
  </p:clrMapOvr>
</p:sld>
</file>

<file path=ppt/slides/slide9.xml><?xml version="1.0" encoding="utf-8"?>
<p:sld xmlns:a16="http://schemas.microsoft.com/office/drawing/2014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D597B04E-1E34-4584-B4BF-891107F5D9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Anything that enables an employee to perform a job’s essential functions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Reassignment to vacancy for which they are qualified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Modified facility or schedule</a:t>
            </a:r>
          </a:p>
          <a:p>
            <a:pPr lvl="1"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Leave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Talk to the employee– but doesn’t always get “first choice”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ea typeface="ＭＳ Ｐゴシック" panose="020B0600070205080204" pitchFamily="34" charset="-128"/>
              </a:rPr>
              <a:t>Removing an essential function of a position is not required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ea typeface="ＭＳ Ｐゴシック" panose="020B0600070205080204" pitchFamily="34" charset="-128"/>
              </a:rPr>
              <a:t>THRA</a:t>
            </a:r>
            <a:r>
              <a:rPr lang="en-US" altLang="en-US" dirty="0">
                <a:ea typeface="ＭＳ Ｐゴシック" panose="020B0600070205080204" pitchFamily="34" charset="-128"/>
              </a:rPr>
              <a:t> does not impose an obligation of reasonable accommodation</a:t>
            </a:r>
          </a:p>
        </p:txBody>
      </p:sp>
      <p:sp>
        <p:nvSpPr>
          <p:cNvPr id="30722" name="Title 1">
            <a:extLst>
              <a:ext uri="{FF2B5EF4-FFF2-40B4-BE49-F238E27FC236}">
                <a16:creationId xmlns:a16="http://schemas.microsoft.com/office/drawing/2014/main" id="{C7BC2739-5788-4DC7-A773-4173BF4E0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733" y="416723"/>
            <a:ext cx="9770533" cy="801688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Reasonable Accommodation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radley Theme">
  <a:themeElements>
    <a:clrScheme name="Bradley Template Colors">
      <a:dk1>
        <a:srgbClr val="CB333B"/>
      </a:dk1>
      <a:lt1>
        <a:sysClr val="window" lastClr="FFFFFF"/>
      </a:lt1>
      <a:dk2>
        <a:srgbClr val="4B4A4B"/>
      </a:dk2>
      <a:lt2>
        <a:srgbClr val="D1CCBD"/>
      </a:lt2>
      <a:accent1>
        <a:srgbClr val="CB333B"/>
      </a:accent1>
      <a:accent2>
        <a:srgbClr val="008C95"/>
      </a:accent2>
      <a:accent3>
        <a:srgbClr val="F1C400"/>
      </a:accent3>
      <a:accent4>
        <a:srgbClr val="0C3759"/>
      </a:accent4>
      <a:accent5>
        <a:srgbClr val="D1CCBD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8DA18813-9BB3-467C-9369-E4C5809236FA}" vid="{EDC737F6-707C-4CE9-8ABC-81FDDF5860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1900-01-01T06:00:00.0000000Z</dcterms:created>
  <dcterms:modified xsi:type="dcterms:W3CDTF">1900-01-01T06:00:00.0000000Z</dcterms:modified>
</coreProperties>
</file>

<file path=docProps/custom.xml><?xml version="1.0" encoding="utf-8"?>
<op:Properties xmlns:vt="http://schemas.openxmlformats.org/officeDocument/2006/docPropsVTypes" xmlns:op="http://schemas.openxmlformats.org/officeDocument/2006/custom-properties"/>
</file>